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4" r:id="rId3"/>
    <p:sldId id="288" r:id="rId4"/>
    <p:sldId id="287" r:id="rId5"/>
    <p:sldId id="258" r:id="rId6"/>
    <p:sldId id="257" r:id="rId7"/>
    <p:sldId id="273" r:id="rId8"/>
    <p:sldId id="260" r:id="rId9"/>
    <p:sldId id="269" r:id="rId10"/>
    <p:sldId id="275" r:id="rId11"/>
    <p:sldId id="276" r:id="rId12"/>
    <p:sldId id="265" r:id="rId13"/>
    <p:sldId id="279" r:id="rId14"/>
    <p:sldId id="285" r:id="rId15"/>
    <p:sldId id="278" r:id="rId16"/>
    <p:sldId id="280" r:id="rId17"/>
    <p:sldId id="274" r:id="rId18"/>
    <p:sldId id="283" r:id="rId19"/>
    <p:sldId id="277" r:id="rId20"/>
    <p:sldId id="286" r:id="rId21"/>
    <p:sldId id="281" r:id="rId22"/>
    <p:sldId id="282" r:id="rId23"/>
    <p:sldId id="27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29" autoAdjust="0"/>
  </p:normalViewPr>
  <p:slideViewPr>
    <p:cSldViewPr>
      <p:cViewPr>
        <p:scale>
          <a:sx n="66" d="100"/>
          <a:sy n="66" d="100"/>
        </p:scale>
        <p:origin x="-882" y="-84"/>
      </p:cViewPr>
      <p:guideLst>
        <p:guide orient="horz" pos="2160"/>
        <p:guide pos="2880"/>
      </p:guideLst>
    </p:cSldViewPr>
  </p:slideViewPr>
  <p:notesTextViewPr>
    <p:cViewPr>
      <p:scale>
        <a:sx n="1" d="1"/>
        <a:sy n="1" d="1"/>
      </p:scale>
      <p:origin x="0" y="99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DFA379-C656-47FA-91FA-BB9971B0C706}" type="datetimeFigureOut">
              <a:rPr lang="en-GB" smtClean="0"/>
              <a:t>22/05/2017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DD6020-F6E2-4E20-9301-F5ABC07137E5}" type="slidenum">
              <a:rPr lang="en-GB" smtClean="0"/>
              <a:t>‹#›</a:t>
            </a:fld>
            <a:endParaRPr lang="en-GB"/>
          </a:p>
        </p:txBody>
      </p:sp>
    </p:spTree>
    <p:extLst>
      <p:ext uri="{BB962C8B-B14F-4D97-AF65-F5344CB8AC3E}">
        <p14:creationId xmlns:p14="http://schemas.microsoft.com/office/powerpoint/2010/main" val="1923963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a:t>
            </a:r>
          </a:p>
          <a:p>
            <a:r>
              <a:rPr lang="en-GB" dirty="0" err="1" smtClean="0"/>
              <a:t>Github</a:t>
            </a:r>
            <a:r>
              <a:rPr lang="en-GB" dirty="0" smtClean="0"/>
              <a:t>\</a:t>
            </a:r>
            <a:r>
              <a:rPr lang="en-GB" dirty="0" err="1" smtClean="0"/>
              <a:t>BindingAnal</a:t>
            </a:r>
            <a:r>
              <a:rPr lang="en-GB" dirty="0" smtClean="0"/>
              <a:t>\</a:t>
            </a:r>
            <a:r>
              <a:rPr lang="en-GB" dirty="0" err="1" smtClean="0"/>
              <a:t>validate_netcharge</a:t>
            </a:r>
            <a:r>
              <a:rPr lang="en-GB" dirty="0" smtClean="0"/>
              <a:t>\</a:t>
            </a:r>
            <a:r>
              <a:rPr lang="en-GB" dirty="0" err="1" smtClean="0">
                <a:solidFill>
                  <a:srgbClr val="FF0000"/>
                </a:solidFill>
              </a:rPr>
              <a:t>plot_bindingchanges.R</a:t>
            </a:r>
            <a:endParaRPr lang="en-GB" dirty="0" smtClean="0">
              <a:solidFill>
                <a:srgbClr val="FF0000"/>
              </a:solidFill>
            </a:endParaRPr>
          </a:p>
          <a:p>
            <a:endParaRPr lang="en-GB" dirty="0" smtClean="0">
              <a:solidFill>
                <a:srgbClr val="FF0000"/>
              </a:solidFill>
            </a:endParaRPr>
          </a:p>
          <a:p>
            <a:r>
              <a:rPr lang="en-GB" dirty="0" smtClean="0">
                <a:solidFill>
                  <a:srgbClr val="FF0000"/>
                </a:solidFill>
              </a:rPr>
              <a:t>Legend:</a:t>
            </a:r>
            <a:endParaRPr lang="en-GB" dirty="0">
              <a:solidFill>
                <a:srgbClr val="FF0000"/>
              </a:solidFill>
            </a:endParaRPr>
          </a:p>
          <a:p>
            <a:r>
              <a:rPr lang="en-US" altLang="zh-TW" sz="1200" b="0" i="0" u="none" strike="noStrike" kern="1200" dirty="0" smtClean="0">
                <a:solidFill>
                  <a:schemeClr val="tx1"/>
                </a:solidFill>
                <a:effectLst/>
                <a:latin typeface="+mn-lt"/>
                <a:ea typeface="+mn-ea"/>
                <a:cs typeface="+mn-cs"/>
              </a:rPr>
              <a:t>Figure1. Binding avidity change of single amino acid mutations by net charge. The value is calculated as the log ratio of RDE activity of the mutant to that of the wild type. Amino acid mutations are grouped in 3 categories. Increase represents amino acid changes that increase net charge by 1 or 2 units. Decrease represents the amino acid changes that decrease net charge by 1 or 2 units. Same represents net charge is same. Aspartate (D), glutamate (E) are counted as negatively charged amino acids (-1) and Histidine (H), Arginine (R), Lysine (K) are counted as positively charged (+1).</a:t>
            </a:r>
            <a:endParaRPr lang="en-GB" dirty="0" smtClean="0">
              <a:solidFill>
                <a:srgbClr val="FF0000"/>
              </a:solidFill>
            </a:endParaRPr>
          </a:p>
        </p:txBody>
      </p:sp>
      <p:sp>
        <p:nvSpPr>
          <p:cNvPr id="4" name="Slide Number Placeholder 3"/>
          <p:cNvSpPr>
            <a:spLocks noGrp="1"/>
          </p:cNvSpPr>
          <p:nvPr>
            <p:ph type="sldNum" sz="quarter" idx="10"/>
          </p:nvPr>
        </p:nvSpPr>
        <p:spPr/>
        <p:txBody>
          <a:bodyPr/>
          <a:lstStyle/>
          <a:p>
            <a:fld id="{D4DD6020-F6E2-4E20-9301-F5ABC07137E5}" type="slidenum">
              <a:rPr lang="en-GB" smtClean="0"/>
              <a:t>5</a:t>
            </a:fld>
            <a:endParaRPr lang="en-GB"/>
          </a:p>
        </p:txBody>
      </p:sp>
    </p:spTree>
    <p:extLst>
      <p:ext uri="{BB962C8B-B14F-4D97-AF65-F5344CB8AC3E}">
        <p14:creationId xmlns:p14="http://schemas.microsoft.com/office/powerpoint/2010/main" val="255621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Display</a:t>
            </a:r>
            <a:r>
              <a:rPr lang="en-US" altLang="zh-TW" baseline="0" dirty="0" smtClean="0"/>
              <a:t> the phylogenetic tree with and without the impact of binding avidity.</a:t>
            </a:r>
          </a:p>
          <a:p>
            <a:endParaRPr lang="en-US" altLang="zh-TW" baseline="0" dirty="0" smtClean="0"/>
          </a:p>
          <a:p>
            <a:r>
              <a:rPr lang="en-US" altLang="zh-TW" baseline="0" dirty="0" smtClean="0"/>
              <a:t>Parameters setting:</a:t>
            </a:r>
          </a:p>
          <a:p>
            <a:r>
              <a:rPr lang="en-US" altLang="zh-TW" sz="1200" b="0" i="0" u="none" strike="noStrike" kern="1200" dirty="0" smtClean="0">
                <a:solidFill>
                  <a:schemeClr val="tx1"/>
                </a:solidFill>
                <a:effectLst/>
                <a:latin typeface="+mn-lt"/>
                <a:ea typeface="+mn-ea"/>
                <a:cs typeface="+mn-cs"/>
              </a:rPr>
              <a:t>p 4</a:t>
            </a:r>
            <a:r>
              <a:rPr lang="en-US" altLang="zh-TW" dirty="0" smtClean="0"/>
              <a:t> </a:t>
            </a:r>
            <a:r>
              <a:rPr lang="en-US" altLang="zh-TW" sz="1200" b="0" i="0" u="none" strike="noStrike" kern="1200" dirty="0" smtClean="0">
                <a:solidFill>
                  <a:schemeClr val="tx1"/>
                </a:solidFill>
                <a:effectLst/>
                <a:latin typeface="+mn-lt"/>
                <a:ea typeface="+mn-ea"/>
                <a:cs typeface="+mn-cs"/>
              </a:rPr>
              <a:t>r 70</a:t>
            </a:r>
            <a:r>
              <a:rPr lang="en-US" altLang="zh-TW" dirty="0" smtClean="0"/>
              <a:t> </a:t>
            </a:r>
            <a:r>
              <a:rPr lang="en-US" altLang="zh-TW" sz="1200" b="0" i="0" u="none" strike="noStrike" kern="1200" dirty="0" smtClean="0">
                <a:solidFill>
                  <a:schemeClr val="tx1"/>
                </a:solidFill>
                <a:effectLst/>
                <a:latin typeface="+mn-lt"/>
                <a:ea typeface="+mn-ea"/>
                <a:cs typeface="+mn-cs"/>
              </a:rPr>
              <a:t>q 1</a:t>
            </a:r>
            <a:r>
              <a:rPr lang="en-US" altLang="zh-TW" dirty="0" smtClean="0"/>
              <a:t> </a:t>
            </a:r>
            <a:r>
              <a:rPr lang="en-US" altLang="zh-TW" sz="1200" b="0" i="0" u="none" strike="noStrike" kern="1200" dirty="0" smtClean="0">
                <a:solidFill>
                  <a:schemeClr val="tx1"/>
                </a:solidFill>
                <a:effectLst/>
                <a:latin typeface="+mn-lt"/>
                <a:ea typeface="+mn-ea"/>
                <a:cs typeface="+mn-cs"/>
              </a:rPr>
              <a:t>a 0.7</a:t>
            </a:r>
            <a:r>
              <a:rPr lang="en-US" altLang="zh-TW" dirty="0" smtClean="0"/>
              <a:t> </a:t>
            </a:r>
            <a:r>
              <a:rPr lang="en-US" altLang="zh-TW" sz="1200" b="0" i="0" u="none" strike="noStrike" kern="1200" dirty="0" smtClean="0">
                <a:solidFill>
                  <a:schemeClr val="tx1"/>
                </a:solidFill>
                <a:effectLst/>
                <a:latin typeface="+mn-lt"/>
                <a:ea typeface="+mn-ea"/>
                <a:cs typeface="+mn-cs"/>
              </a:rPr>
              <a:t>b 3</a:t>
            </a:r>
            <a:r>
              <a:rPr lang="en-US" altLang="zh-TW" dirty="0" smtClean="0"/>
              <a:t> </a:t>
            </a:r>
            <a:r>
              <a:rPr lang="en-US" altLang="zh-TW" sz="1200" b="0" i="0" u="none" strike="noStrike" kern="1200" dirty="0" smtClean="0">
                <a:solidFill>
                  <a:schemeClr val="tx1"/>
                </a:solidFill>
                <a:effectLst/>
                <a:latin typeface="+mn-lt"/>
                <a:ea typeface="+mn-ea"/>
                <a:cs typeface="+mn-cs"/>
              </a:rPr>
              <a:t>n 4</a:t>
            </a:r>
            <a:r>
              <a:rPr lang="en-US" altLang="zh-TW" dirty="0" smtClean="0"/>
              <a:t> </a:t>
            </a:r>
            <a:r>
              <a:rPr lang="en-US" altLang="zh-TW" sz="1200" b="0" i="0" u="none" strike="noStrike" kern="1200" dirty="0" smtClean="0">
                <a:solidFill>
                  <a:schemeClr val="tx1"/>
                </a:solidFill>
                <a:effectLst/>
                <a:latin typeface="+mn-lt"/>
                <a:ea typeface="+mn-ea"/>
                <a:cs typeface="+mn-cs"/>
              </a:rPr>
              <a:t>v 1</a:t>
            </a:r>
            <a:r>
              <a:rPr lang="en-US" altLang="zh-TW" dirty="0" smtClean="0"/>
              <a:t> </a:t>
            </a:r>
            <a:r>
              <a:rPr lang="en-US" altLang="zh-TW" sz="1200" b="0" i="0" u="none" strike="noStrike" kern="1200" dirty="0" err="1" smtClean="0">
                <a:solidFill>
                  <a:schemeClr val="tx1"/>
                </a:solidFill>
                <a:effectLst/>
                <a:latin typeface="+mn-lt"/>
                <a:ea typeface="+mn-ea"/>
                <a:cs typeface="+mn-cs"/>
              </a:rPr>
              <a:t>probMut</a:t>
            </a:r>
            <a:r>
              <a:rPr lang="en-US" altLang="zh-TW" sz="1200" b="0" i="0" u="none" strike="noStrike" kern="1200" dirty="0" smtClean="0">
                <a:solidFill>
                  <a:schemeClr val="tx1"/>
                </a:solidFill>
                <a:effectLst/>
                <a:latin typeface="+mn-lt"/>
                <a:ea typeface="+mn-ea"/>
                <a:cs typeface="+mn-cs"/>
              </a:rPr>
              <a:t> 0.05</a:t>
            </a:r>
            <a:r>
              <a:rPr lang="en-US" altLang="zh-TW" dirty="0" smtClean="0"/>
              <a:t> </a:t>
            </a:r>
            <a:r>
              <a:rPr lang="en-US" altLang="zh-TW" sz="1200" b="0" i="0" u="none" strike="noStrike" kern="1200" dirty="0" err="1" smtClean="0">
                <a:solidFill>
                  <a:schemeClr val="tx1"/>
                </a:solidFill>
                <a:effectLst/>
                <a:latin typeface="+mn-lt"/>
                <a:ea typeface="+mn-ea"/>
                <a:cs typeface="+mn-cs"/>
              </a:rPr>
              <a:t>expDist</a:t>
            </a:r>
            <a:r>
              <a:rPr lang="en-US" altLang="zh-TW" sz="1200" b="0" i="0" u="none" strike="noStrike" kern="1200" dirty="0" smtClean="0">
                <a:solidFill>
                  <a:schemeClr val="tx1"/>
                </a:solidFill>
                <a:effectLst/>
                <a:latin typeface="+mn-lt"/>
                <a:ea typeface="+mn-ea"/>
                <a:cs typeface="+mn-cs"/>
              </a:rPr>
              <a:t> 1.3</a:t>
            </a:r>
            <a:r>
              <a:rPr lang="en-US" altLang="zh-TW" dirty="0" smtClean="0"/>
              <a:t> </a:t>
            </a:r>
            <a:r>
              <a:rPr lang="en-US" altLang="zh-TW" sz="1200" b="0" i="0" u="none" strike="noStrike" kern="1200" dirty="0" smtClean="0">
                <a:solidFill>
                  <a:schemeClr val="tx1"/>
                </a:solidFill>
                <a:effectLst/>
                <a:latin typeface="+mn-lt"/>
                <a:ea typeface="+mn-ea"/>
                <a:cs typeface="+mn-cs"/>
              </a:rPr>
              <a:t>kc 0.05</a:t>
            </a:r>
            <a:r>
              <a:rPr lang="en-US" altLang="zh-TW" dirty="0" smtClean="0"/>
              <a:t> </a:t>
            </a:r>
            <a:r>
              <a:rPr lang="en-US" altLang="zh-TW" sz="1200" b="0" i="0" u="none" strike="noStrike" kern="1200" dirty="0" err="1" smtClean="0">
                <a:solidFill>
                  <a:schemeClr val="tx1"/>
                </a:solidFill>
                <a:effectLst/>
                <a:latin typeface="+mn-lt"/>
                <a:ea typeface="+mn-ea"/>
                <a:cs typeface="+mn-cs"/>
              </a:rPr>
              <a:t>VtoD</a:t>
            </a:r>
            <a:r>
              <a:rPr lang="en-US" altLang="zh-TW" sz="1200" b="0" i="0" u="none" strike="noStrike" kern="1200" dirty="0" smtClean="0">
                <a:solidFill>
                  <a:schemeClr val="tx1"/>
                </a:solidFill>
                <a:effectLst/>
                <a:latin typeface="+mn-lt"/>
                <a:ea typeface="+mn-ea"/>
                <a:cs typeface="+mn-cs"/>
              </a:rPr>
              <a:t> 0.5</a:t>
            </a:r>
            <a:r>
              <a:rPr lang="en-US" altLang="zh-TW" dirty="0" smtClean="0"/>
              <a:t> </a:t>
            </a:r>
            <a:r>
              <a:rPr lang="en-US" altLang="zh-TW" sz="1200" b="0" i="0" u="none" strike="noStrike" kern="1200" dirty="0" smtClean="0">
                <a:solidFill>
                  <a:schemeClr val="tx1"/>
                </a:solidFill>
                <a:effectLst/>
                <a:latin typeface="+mn-lt"/>
                <a:ea typeface="+mn-ea"/>
                <a:cs typeface="+mn-cs"/>
              </a:rPr>
              <a:t>s0 499900</a:t>
            </a:r>
            <a:r>
              <a:rPr lang="en-US" altLang="zh-TW" dirty="0" smtClean="0"/>
              <a:t> </a:t>
            </a:r>
            <a:r>
              <a:rPr lang="en-US" altLang="zh-TW" sz="1200" b="0" i="0" u="none" strike="noStrike" kern="1200" dirty="0" smtClean="0">
                <a:solidFill>
                  <a:schemeClr val="tx1"/>
                </a:solidFill>
                <a:effectLst/>
                <a:latin typeface="+mn-lt"/>
                <a:ea typeface="+mn-ea"/>
                <a:cs typeface="+mn-cs"/>
              </a:rPr>
              <a:t>i0 100</a:t>
            </a:r>
            <a:r>
              <a:rPr lang="en-US" altLang="zh-TW" dirty="0" smtClean="0"/>
              <a:t> </a:t>
            </a:r>
            <a:r>
              <a:rPr lang="en-US" altLang="zh-TW" sz="1200" b="0" i="0" u="none" strike="noStrike" kern="1200" dirty="0" smtClean="0">
                <a:solidFill>
                  <a:schemeClr val="tx1"/>
                </a:solidFill>
                <a:effectLst/>
                <a:latin typeface="+mn-lt"/>
                <a:ea typeface="+mn-ea"/>
                <a:cs typeface="+mn-cs"/>
              </a:rPr>
              <a:t>r0 0</a:t>
            </a:r>
            <a:r>
              <a:rPr lang="en-US" altLang="zh-TW" dirty="0" smtClean="0"/>
              <a:t> </a:t>
            </a:r>
            <a:r>
              <a:rPr lang="en-US" altLang="zh-TW" sz="1200" b="0" i="0" u="none" strike="noStrike" kern="1200" dirty="0" smtClean="0">
                <a:solidFill>
                  <a:schemeClr val="tx1"/>
                </a:solidFill>
                <a:effectLst/>
                <a:latin typeface="+mn-lt"/>
                <a:ea typeface="+mn-ea"/>
                <a:cs typeface="+mn-cs"/>
              </a:rPr>
              <a:t>c 0.7</a:t>
            </a:r>
            <a:r>
              <a:rPr lang="en-US" altLang="zh-TW" dirty="0" smtClean="0"/>
              <a:t> </a:t>
            </a:r>
            <a:r>
              <a:rPr lang="en-US" altLang="zh-TW" sz="1200" b="0" i="0" u="none" strike="noStrike" kern="1200" dirty="0" smtClean="0">
                <a:solidFill>
                  <a:schemeClr val="tx1"/>
                </a:solidFill>
                <a:effectLst/>
                <a:latin typeface="+mn-lt"/>
                <a:ea typeface="+mn-ea"/>
                <a:cs typeface="+mn-cs"/>
              </a:rPr>
              <a:t>mu 3.91389432485323e-05</a:t>
            </a:r>
            <a:r>
              <a:rPr lang="en-US" altLang="zh-TW" dirty="0" smtClean="0"/>
              <a:t> </a:t>
            </a:r>
            <a:r>
              <a:rPr lang="en-US" altLang="zh-TW" sz="1200" b="0" i="0" u="none" strike="noStrike" kern="1200" dirty="0" smtClean="0">
                <a:solidFill>
                  <a:schemeClr val="tx1"/>
                </a:solidFill>
                <a:effectLst/>
                <a:latin typeface="+mn-lt"/>
                <a:ea typeface="+mn-ea"/>
                <a:cs typeface="+mn-cs"/>
              </a:rPr>
              <a:t>w 0.04</a:t>
            </a:r>
            <a:r>
              <a:rPr lang="en-US" altLang="zh-TW" dirty="0" smtClean="0"/>
              <a:t> </a:t>
            </a:r>
            <a:r>
              <a:rPr lang="en-US" altLang="zh-TW" sz="1200" b="0" i="0" u="none" strike="noStrike" kern="1200" dirty="0" smtClean="0">
                <a:solidFill>
                  <a:schemeClr val="tx1"/>
                </a:solidFill>
                <a:effectLst/>
                <a:latin typeface="+mn-lt"/>
                <a:ea typeface="+mn-ea"/>
                <a:cs typeface="+mn-cs"/>
              </a:rPr>
              <a:t>g 0.303030303030303</a:t>
            </a:r>
            <a:r>
              <a:rPr lang="en-US" altLang="zh-TW" dirty="0" smtClean="0"/>
              <a:t> </a:t>
            </a:r>
            <a:r>
              <a:rPr lang="en-US" altLang="zh-TW" sz="1200" b="0" i="0" u="none" strike="noStrike" kern="1200" dirty="0" err="1" smtClean="0">
                <a:solidFill>
                  <a:schemeClr val="tx1"/>
                </a:solidFill>
                <a:effectLst/>
                <a:latin typeface="+mn-lt"/>
                <a:ea typeface="+mn-ea"/>
                <a:cs typeface="+mn-cs"/>
              </a:rPr>
              <a:t>iniBind</a:t>
            </a:r>
            <a:r>
              <a:rPr lang="en-US" altLang="zh-TW" sz="1200" b="0" i="0" u="none" strike="noStrike" kern="1200" dirty="0" smtClean="0">
                <a:solidFill>
                  <a:schemeClr val="tx1"/>
                </a:solidFill>
                <a:effectLst/>
                <a:latin typeface="+mn-lt"/>
                <a:ea typeface="+mn-ea"/>
                <a:cs typeface="+mn-cs"/>
              </a:rPr>
              <a:t> 0.6</a:t>
            </a:r>
            <a:r>
              <a:rPr lang="en-US" altLang="zh-TW" dirty="0" smtClean="0"/>
              <a:t> </a:t>
            </a:r>
            <a:r>
              <a:rPr lang="en-US" altLang="zh-TW" sz="1200" b="0" i="0" u="none" strike="noStrike" kern="1200" dirty="0" err="1" smtClean="0">
                <a:solidFill>
                  <a:schemeClr val="tx1"/>
                </a:solidFill>
                <a:effectLst/>
                <a:latin typeface="+mn-lt"/>
                <a:ea typeface="+mn-ea"/>
                <a:cs typeface="+mn-cs"/>
              </a:rPr>
              <a:t>meanBoost</a:t>
            </a:r>
            <a:r>
              <a:rPr lang="en-US" altLang="zh-TW" sz="1200" b="0" i="0" u="none" strike="noStrike" kern="1200" dirty="0" smtClean="0">
                <a:solidFill>
                  <a:schemeClr val="tx1"/>
                </a:solidFill>
                <a:effectLst/>
                <a:latin typeface="+mn-lt"/>
                <a:ea typeface="+mn-ea"/>
                <a:cs typeface="+mn-cs"/>
              </a:rPr>
              <a:t> 8</a:t>
            </a:r>
            <a:r>
              <a:rPr lang="en-US" altLang="zh-TW" dirty="0" smtClean="0"/>
              <a:t> </a:t>
            </a:r>
            <a:r>
              <a:rPr lang="en-US" altLang="zh-TW" sz="1200" b="0" i="0" u="none" strike="noStrike" kern="1200" dirty="0" err="1" smtClean="0">
                <a:solidFill>
                  <a:schemeClr val="tx1"/>
                </a:solidFill>
                <a:effectLst/>
                <a:latin typeface="+mn-lt"/>
                <a:ea typeface="+mn-ea"/>
                <a:cs typeface="+mn-cs"/>
              </a:rPr>
              <a:t>iniDist</a:t>
            </a:r>
            <a:r>
              <a:rPr lang="en-US" altLang="zh-TW" sz="1200" b="0" i="0" u="none" strike="noStrike" kern="1200" dirty="0" smtClean="0">
                <a:solidFill>
                  <a:schemeClr val="tx1"/>
                </a:solidFill>
                <a:effectLst/>
                <a:latin typeface="+mn-lt"/>
                <a:ea typeface="+mn-ea"/>
                <a:cs typeface="+mn-cs"/>
              </a:rPr>
              <a:t> 20</a:t>
            </a:r>
            <a:r>
              <a:rPr lang="en-US" altLang="zh-TW" dirty="0" smtClean="0"/>
              <a:t> </a:t>
            </a:r>
            <a:r>
              <a:rPr lang="en-US" altLang="zh-TW" sz="1200" b="0" i="0" u="none" strike="noStrike" kern="1200" dirty="0" err="1" smtClean="0">
                <a:solidFill>
                  <a:schemeClr val="tx1"/>
                </a:solidFill>
                <a:effectLst/>
                <a:latin typeface="+mn-lt"/>
                <a:ea typeface="+mn-ea"/>
                <a:cs typeface="+mn-cs"/>
              </a:rPr>
              <a:t>saveFreq</a:t>
            </a:r>
            <a:r>
              <a:rPr lang="en-US" altLang="zh-TW" sz="1200" b="0" i="0" u="none" strike="noStrike" kern="1200" dirty="0" smtClean="0">
                <a:solidFill>
                  <a:schemeClr val="tx1"/>
                </a:solidFill>
                <a:effectLst/>
                <a:latin typeface="+mn-lt"/>
                <a:ea typeface="+mn-ea"/>
                <a:cs typeface="+mn-cs"/>
              </a:rPr>
              <a:t> 5</a:t>
            </a:r>
            <a:r>
              <a:rPr lang="en-US" altLang="zh-TW" dirty="0" smtClean="0"/>
              <a:t> </a:t>
            </a:r>
            <a:r>
              <a:rPr lang="en-US" altLang="zh-TW" sz="1200" b="0" i="0" u="none" strike="noStrike" kern="1200" dirty="0" err="1" smtClean="0">
                <a:solidFill>
                  <a:schemeClr val="tx1"/>
                </a:solidFill>
                <a:effectLst/>
                <a:latin typeface="+mn-lt"/>
                <a:ea typeface="+mn-ea"/>
                <a:cs typeface="+mn-cs"/>
              </a:rPr>
              <a:t>maxTitre</a:t>
            </a:r>
            <a:r>
              <a:rPr lang="en-US" altLang="zh-TW" sz="1200" b="0" i="0" u="none" strike="noStrike" kern="1200" dirty="0" smtClean="0">
                <a:solidFill>
                  <a:schemeClr val="tx1"/>
                </a:solidFill>
                <a:effectLst/>
                <a:latin typeface="+mn-lt"/>
                <a:ea typeface="+mn-ea"/>
                <a:cs typeface="+mn-cs"/>
              </a:rPr>
              <a:t> 25</a:t>
            </a:r>
            <a:r>
              <a:rPr lang="en-US" altLang="zh-TW" dirty="0" smtClean="0"/>
              <a:t> </a:t>
            </a:r>
            <a:endParaRPr lang="zh-TW" altLang="en-US" dirty="0"/>
          </a:p>
        </p:txBody>
      </p:sp>
      <p:sp>
        <p:nvSpPr>
          <p:cNvPr id="4" name="投影片編號版面配置區 3"/>
          <p:cNvSpPr>
            <a:spLocks noGrp="1"/>
          </p:cNvSpPr>
          <p:nvPr>
            <p:ph type="sldNum" sz="quarter" idx="10"/>
          </p:nvPr>
        </p:nvSpPr>
        <p:spPr/>
        <p:txBody>
          <a:bodyPr/>
          <a:lstStyle/>
          <a:p>
            <a:fld id="{D4DD6020-F6E2-4E20-9301-F5ABC07137E5}" type="slidenum">
              <a:rPr lang="en-GB" smtClean="0"/>
              <a:t>14</a:t>
            </a:fld>
            <a:endParaRPr lang="en-GB"/>
          </a:p>
        </p:txBody>
      </p:sp>
    </p:spTree>
    <p:extLst>
      <p:ext uri="{BB962C8B-B14F-4D97-AF65-F5344CB8AC3E}">
        <p14:creationId xmlns:p14="http://schemas.microsoft.com/office/powerpoint/2010/main" val="286430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E:\Documents\Github\BindingAnal\validate_netcharge\plot_bindingchanges_abs_reg.R</a:t>
            </a:r>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15</a:t>
            </a:fld>
            <a:endParaRPr lang="en-GB"/>
          </a:p>
        </p:txBody>
      </p:sp>
    </p:spTree>
    <p:extLst>
      <p:ext uri="{BB962C8B-B14F-4D97-AF65-F5344CB8AC3E}">
        <p14:creationId xmlns:p14="http://schemas.microsoft.com/office/powerpoint/2010/main" val="2191285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t>
            </a:r>
            <a:r>
              <a:rPr lang="en-GB" baseline="0" dirty="0" smtClean="0"/>
              <a:t> be </a:t>
            </a:r>
            <a:r>
              <a:rPr lang="en-GB" dirty="0" smtClean="0"/>
              <a:t>changed: Make it</a:t>
            </a:r>
            <a:r>
              <a:rPr lang="en-GB" baseline="0" dirty="0" smtClean="0"/>
              <a:t> as 3d surface</a:t>
            </a:r>
          </a:p>
          <a:p>
            <a:r>
              <a:rPr lang="en-GB" baseline="0" dirty="0" err="1" smtClean="0"/>
              <a:t>workdir</a:t>
            </a:r>
            <a:r>
              <a:rPr lang="en-GB" baseline="0" dirty="0" smtClean="0"/>
              <a:t>: E:\Documents\Github\BindingAnal\fitness\tradeoff\Mtradeoff</a:t>
            </a:r>
          </a:p>
          <a:p>
            <a:r>
              <a:rPr lang="en-GB" dirty="0" err="1" smtClean="0"/>
              <a:t>infile</a:t>
            </a:r>
            <a:r>
              <a:rPr lang="en-GB" dirty="0" smtClean="0"/>
              <a:t> = '</a:t>
            </a:r>
            <a:r>
              <a:rPr lang="en-GB" dirty="0" err="1" smtClean="0"/>
              <a:t>dat</a:t>
            </a:r>
            <a:r>
              <a:rPr lang="en-GB" dirty="0" smtClean="0"/>
              <a:t>/lowV0/hostKs_low_adaptive.csv‘</a:t>
            </a:r>
          </a:p>
          <a:p>
            <a:r>
              <a:rPr lang="en-GB" dirty="0" err="1" smtClean="0"/>
              <a:t>infileV</a:t>
            </a:r>
            <a:r>
              <a:rPr lang="en-GB" dirty="0" smtClean="0"/>
              <a:t> = ??</a:t>
            </a:r>
          </a:p>
          <a:p>
            <a:r>
              <a:rPr lang="en-GB" dirty="0" err="1" smtClean="0"/>
              <a:t>plotMutSelBalance</a:t>
            </a:r>
            <a:r>
              <a:rPr lang="en-GB" dirty="0" smtClean="0"/>
              <a:t>(</a:t>
            </a:r>
            <a:r>
              <a:rPr lang="en-GB" dirty="0" err="1" smtClean="0"/>
              <a:t>infile</a:t>
            </a:r>
            <a:r>
              <a:rPr lang="en-GB" dirty="0" smtClean="0"/>
              <a:t>)</a:t>
            </a:r>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16</a:t>
            </a:fld>
            <a:endParaRPr lang="en-GB"/>
          </a:p>
        </p:txBody>
      </p:sp>
    </p:spTree>
    <p:extLst>
      <p:ext uri="{BB962C8B-B14F-4D97-AF65-F5344CB8AC3E}">
        <p14:creationId xmlns:p14="http://schemas.microsoft.com/office/powerpoint/2010/main" val="20996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voutput1_low_adaptive_tree_300_simple.png</a:t>
            </a:r>
          </a:p>
          <a:p>
            <a:endParaRPr lang="en-GB" dirty="0" smtClean="0"/>
          </a:p>
          <a:p>
            <a:r>
              <a:rPr lang="en-GB" dirty="0" err="1" smtClean="0"/>
              <a:t>workdir</a:t>
            </a:r>
            <a:r>
              <a:rPr lang="en-GB" dirty="0" smtClean="0"/>
              <a:t>:</a:t>
            </a:r>
            <a:r>
              <a:rPr lang="en-GB" baseline="0" dirty="0" smtClean="0"/>
              <a:t> E:\Documents\Github\BindingAnal\ParseTree\mat\Mparsetree</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err="1" smtClean="0">
                <a:solidFill>
                  <a:schemeClr val="tx1"/>
                </a:solidFill>
                <a:latin typeface="+mn-lt"/>
                <a:ea typeface="+mn-ea"/>
                <a:cs typeface="+mn-cs"/>
              </a:rPr>
              <a:t>plotNetchargeByTimeSim</a:t>
            </a:r>
            <a:r>
              <a:rPr lang="en-GB" sz="1200" b="0" i="0" u="none" strike="noStrike" kern="1200" baseline="0" dirty="0" smtClean="0">
                <a:solidFill>
                  <a:schemeClr val="tx1"/>
                </a:solidFill>
                <a:latin typeface="+mn-lt"/>
                <a:ea typeface="+mn-ea"/>
                <a:cs typeface="+mn-cs"/>
              </a:rPr>
              <a:t>(</a:t>
            </a:r>
            <a:r>
              <a:rPr lang="en-GB" sz="1200" b="0" i="0" u="none" strike="noStrike" kern="1200" baseline="0" dirty="0" err="1" smtClean="0">
                <a:solidFill>
                  <a:schemeClr val="tx1"/>
                </a:solidFill>
                <a:latin typeface="+mn-lt"/>
                <a:ea typeface="+mn-ea"/>
                <a:cs typeface="+mn-cs"/>
              </a:rPr>
              <a:t>infile</a:t>
            </a:r>
            <a:r>
              <a:rPr lang="en-GB" sz="1200" b="0" i="0" u="none" strike="noStrike" kern="1200" baseline="0" dirty="0" smtClean="0">
                <a:solidFill>
                  <a:schemeClr val="tx1"/>
                </a:solidFill>
                <a:latin typeface="+mn-lt"/>
                <a:ea typeface="+mn-ea"/>
                <a:cs typeface="+mn-cs"/>
              </a:rPr>
              <a:t>, </a:t>
            </a:r>
            <a:r>
              <a:rPr lang="en-GB" sz="1200" b="0" i="0" u="none" strike="noStrike" kern="1200" baseline="0" dirty="0" err="1" smtClean="0">
                <a:solidFill>
                  <a:schemeClr val="tx1"/>
                </a:solidFill>
                <a:latin typeface="+mn-lt"/>
                <a:ea typeface="+mn-ea"/>
                <a:cs typeface="+mn-cs"/>
              </a:rPr>
              <a:t>infileB</a:t>
            </a:r>
            <a:r>
              <a:rPr lang="en-GB" sz="1200" b="0" i="0" u="none" strike="noStrike" kern="1200" baseline="0" dirty="0" smtClean="0">
                <a:solidFill>
                  <a:schemeClr val="tx1"/>
                </a:solidFill>
                <a:latin typeface="+mn-lt"/>
                <a:ea typeface="+mn-ea"/>
                <a:cs typeface="+mn-cs"/>
              </a:rPr>
              <a:t>)</a:t>
            </a:r>
          </a:p>
          <a:p>
            <a:r>
              <a:rPr lang="en-GB" dirty="0" err="1" smtClean="0"/>
              <a:t>infile</a:t>
            </a:r>
            <a:r>
              <a:rPr lang="en-GB" dirty="0" smtClean="0"/>
              <a:t> = ‘</a:t>
            </a:r>
            <a:r>
              <a:rPr lang="en-GB" dirty="0" err="1" smtClean="0"/>
              <a:t>dat</a:t>
            </a:r>
            <a:r>
              <a:rPr lang="en-GB" dirty="0" smtClean="0"/>
              <a:t>/</a:t>
            </a:r>
            <a:r>
              <a:rPr lang="en-GB" dirty="0" err="1" smtClean="0"/>
              <a:t>highVirus</a:t>
            </a:r>
            <a:r>
              <a:rPr lang="en-GB" dirty="0" smtClean="0"/>
              <a:t>/voutput1_highv_tree_300_simple.mat’</a:t>
            </a:r>
          </a:p>
          <a:p>
            <a:r>
              <a:rPr lang="en-GB" dirty="0" err="1" smtClean="0"/>
              <a:t>infileB</a:t>
            </a:r>
            <a:r>
              <a:rPr lang="en-GB" dirty="0" smtClean="0"/>
              <a:t> = ‘</a:t>
            </a:r>
            <a:r>
              <a:rPr lang="en-GB" dirty="0" err="1" smtClean="0"/>
              <a:t>dat</a:t>
            </a:r>
            <a:r>
              <a:rPr lang="en-GB" dirty="0" smtClean="0"/>
              <a:t>/</a:t>
            </a:r>
            <a:r>
              <a:rPr lang="en-GB" dirty="0" err="1" smtClean="0"/>
              <a:t>highVirus</a:t>
            </a:r>
            <a:r>
              <a:rPr lang="en-GB" dirty="0" smtClean="0"/>
              <a:t>/</a:t>
            </a:r>
            <a:r>
              <a:rPr lang="en-GB" dirty="0" err="1" smtClean="0"/>
              <a:t>virusbinding.mat</a:t>
            </a:r>
            <a:r>
              <a:rPr lang="en-GB" dirty="0" smtClean="0"/>
              <a:t>’</a:t>
            </a:r>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17</a:t>
            </a:fld>
            <a:endParaRPr lang="en-GB"/>
          </a:p>
        </p:txBody>
      </p:sp>
    </p:spTree>
    <p:extLst>
      <p:ext uri="{BB962C8B-B14F-4D97-AF65-F5344CB8AC3E}">
        <p14:creationId xmlns:p14="http://schemas.microsoft.com/office/powerpoint/2010/main" val="151460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18</a:t>
            </a:fld>
            <a:endParaRPr lang="en-GB"/>
          </a:p>
        </p:txBody>
      </p:sp>
    </p:spTree>
    <p:extLst>
      <p:ext uri="{BB962C8B-B14F-4D97-AF65-F5344CB8AC3E}">
        <p14:creationId xmlns:p14="http://schemas.microsoft.com/office/powerpoint/2010/main" val="696888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19</a:t>
            </a:fld>
            <a:endParaRPr lang="en-GB"/>
          </a:p>
        </p:txBody>
      </p:sp>
    </p:spTree>
    <p:extLst>
      <p:ext uri="{BB962C8B-B14F-4D97-AF65-F5344CB8AC3E}">
        <p14:creationId xmlns:p14="http://schemas.microsoft.com/office/powerpoint/2010/main" val="696888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Needs</a:t>
            </a:r>
            <a:r>
              <a:rPr lang="en-US" altLang="zh-TW" baseline="0" dirty="0" smtClean="0"/>
              <a:t> another diagram to illustrate effective </a:t>
            </a:r>
            <a:r>
              <a:rPr lang="en-US" altLang="zh-TW" baseline="0" smtClean="0"/>
              <a:t>immune status</a:t>
            </a:r>
          </a:p>
          <a:p>
            <a:endParaRPr lang="zh-TW" altLang="en-US"/>
          </a:p>
        </p:txBody>
      </p:sp>
      <p:sp>
        <p:nvSpPr>
          <p:cNvPr id="4" name="投影片編號版面配置區 3"/>
          <p:cNvSpPr>
            <a:spLocks noGrp="1"/>
          </p:cNvSpPr>
          <p:nvPr>
            <p:ph type="sldNum" sz="quarter" idx="10"/>
          </p:nvPr>
        </p:nvSpPr>
        <p:spPr/>
        <p:txBody>
          <a:bodyPr/>
          <a:lstStyle/>
          <a:p>
            <a:fld id="{D4DD6020-F6E2-4E20-9301-F5ABC07137E5}" type="slidenum">
              <a:rPr lang="en-GB" smtClean="0"/>
              <a:t>20</a:t>
            </a:fld>
            <a:endParaRPr lang="en-GB"/>
          </a:p>
        </p:txBody>
      </p:sp>
    </p:spTree>
    <p:extLst>
      <p:ext uri="{BB962C8B-B14F-4D97-AF65-F5344CB8AC3E}">
        <p14:creationId xmlns:p14="http://schemas.microsoft.com/office/powerpoint/2010/main" val="1507206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21</a:t>
            </a:fld>
            <a:endParaRPr lang="en-GB"/>
          </a:p>
        </p:txBody>
      </p:sp>
    </p:spTree>
    <p:extLst>
      <p:ext uri="{BB962C8B-B14F-4D97-AF65-F5344CB8AC3E}">
        <p14:creationId xmlns:p14="http://schemas.microsoft.com/office/powerpoint/2010/main" val="197818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23</a:t>
            </a:fld>
            <a:endParaRPr lang="en-GB"/>
          </a:p>
        </p:txBody>
      </p:sp>
    </p:spTree>
    <p:extLst>
      <p:ext uri="{BB962C8B-B14F-4D97-AF65-F5344CB8AC3E}">
        <p14:creationId xmlns:p14="http://schemas.microsoft.com/office/powerpoint/2010/main" val="135537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Suggestion: Move Figure2 to supplementary</a:t>
            </a:r>
          </a:p>
          <a:p>
            <a:endParaRPr lang="en-GB" dirty="0" smtClean="0"/>
          </a:p>
          <a:p>
            <a:r>
              <a:rPr lang="en-GB" dirty="0" smtClean="0"/>
              <a:t>Source:</a:t>
            </a:r>
          </a:p>
          <a:p>
            <a:r>
              <a:rPr lang="en-GB" dirty="0" err="1" smtClean="0"/>
              <a:t>Github</a:t>
            </a:r>
            <a:r>
              <a:rPr lang="en-GB" dirty="0" smtClean="0"/>
              <a:t>\</a:t>
            </a:r>
            <a:r>
              <a:rPr lang="en-GB" dirty="0" err="1" smtClean="0"/>
              <a:t>BindingAnal</a:t>
            </a:r>
            <a:r>
              <a:rPr lang="en-GB" dirty="0" smtClean="0"/>
              <a:t>\</a:t>
            </a:r>
            <a:r>
              <a:rPr lang="en-GB" dirty="0" err="1" smtClean="0"/>
              <a:t>validate_netcharge</a:t>
            </a:r>
            <a:r>
              <a:rPr lang="en-GB" dirty="0" smtClean="0"/>
              <a:t>\netcharge_age19.R</a:t>
            </a:r>
          </a:p>
          <a:p>
            <a:r>
              <a:rPr lang="en-GB" dirty="0" smtClean="0"/>
              <a:t>#Make</a:t>
            </a:r>
            <a:r>
              <a:rPr lang="en-GB" baseline="0" dirty="0" smtClean="0"/>
              <a:t> another graph using smoothing algorithm</a:t>
            </a:r>
          </a:p>
          <a:p>
            <a:endParaRPr lang="en-GB" baseline="0" dirty="0" smtClean="0"/>
          </a:p>
          <a:p>
            <a:r>
              <a:rPr lang="en-GB" baseline="0" dirty="0" smtClean="0"/>
              <a:t>Legend:</a:t>
            </a:r>
          </a:p>
          <a:p>
            <a:r>
              <a:rPr lang="en-US" altLang="zh-TW" sz="1200" b="0" i="0" u="none" strike="noStrike" kern="1200" dirty="0" smtClean="0">
                <a:solidFill>
                  <a:schemeClr val="tx1"/>
                </a:solidFill>
                <a:effectLst/>
                <a:latin typeface="+mn-lt"/>
                <a:ea typeface="+mn-ea"/>
                <a:cs typeface="+mn-cs"/>
              </a:rPr>
              <a:t>Figure2. Net charge distribution by age group. The proportion of higher net charge is calculated for 5 age groups (0-19, 20-39, 40-59, 60-79 and $\geq80$). Virus sequences and clinical data are obtained from the Influenza Genome Sequencing Project (\cite{Ghedin2005}) and the Influenza Virus Resource Database (\cite{Bao2008}). </a:t>
            </a:r>
            <a:endParaRPr lang="en-GB" dirty="0" smtClean="0"/>
          </a:p>
        </p:txBody>
      </p:sp>
      <p:sp>
        <p:nvSpPr>
          <p:cNvPr id="4" name="Slide Number Placeholder 3"/>
          <p:cNvSpPr>
            <a:spLocks noGrp="1"/>
          </p:cNvSpPr>
          <p:nvPr>
            <p:ph type="sldNum" sz="quarter" idx="10"/>
          </p:nvPr>
        </p:nvSpPr>
        <p:spPr/>
        <p:txBody>
          <a:bodyPr/>
          <a:lstStyle/>
          <a:p>
            <a:fld id="{D4DD6020-F6E2-4E20-9301-F5ABC07137E5}" type="slidenum">
              <a:rPr lang="en-GB" smtClean="0"/>
              <a:t>6</a:t>
            </a:fld>
            <a:endParaRPr lang="en-GB"/>
          </a:p>
        </p:txBody>
      </p:sp>
    </p:spTree>
    <p:extLst>
      <p:ext uri="{BB962C8B-B14F-4D97-AF65-F5344CB8AC3E}">
        <p14:creationId xmlns:p14="http://schemas.microsoft.com/office/powerpoint/2010/main" val="54745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baseline="0" dirty="0" smtClean="0"/>
              <a:t>Summary:</a:t>
            </a:r>
          </a:p>
          <a:p>
            <a:pPr marL="228600" indent="-228600">
              <a:buAutoNum type="alphaUcParenBoth"/>
            </a:pPr>
            <a:r>
              <a:rPr lang="en-US" altLang="zh-TW" baseline="0" dirty="0" smtClean="0"/>
              <a:t>and (B) were plotted using the default parameters setting. </a:t>
            </a:r>
          </a:p>
          <a:p>
            <a:pPr marL="0" indent="0">
              <a:buNone/>
            </a:pPr>
            <a:r>
              <a:rPr lang="en-US" altLang="zh-TW" baseline="0" dirty="0" smtClean="0"/>
              <a:t>(C) used the alternative parameters setting without differential selection.</a:t>
            </a:r>
          </a:p>
          <a:p>
            <a:pPr marL="0" indent="0">
              <a:buNone/>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Source:</a:t>
            </a:r>
          </a:p>
          <a:p>
            <a:pPr marL="0" indent="0">
              <a:buNone/>
            </a:pPr>
            <a:r>
              <a:rPr lang="en-US" altLang="zh-TW" baseline="0" dirty="0" smtClean="0"/>
              <a:t>(A) &gt;&gt; </a:t>
            </a:r>
            <a:r>
              <a:rPr lang="en-GB" altLang="zh-TW" dirty="0" err="1" smtClean="0"/>
              <a:t>Github</a:t>
            </a:r>
            <a:r>
              <a:rPr lang="en-GB" altLang="zh-TW" dirty="0" smtClean="0"/>
              <a:t>\</a:t>
            </a:r>
            <a:r>
              <a:rPr lang="en-GB" altLang="zh-TW" baseline="0" dirty="0" err="1" smtClean="0"/>
              <a:t>BindingAnal</a:t>
            </a:r>
            <a:r>
              <a:rPr lang="en-GB" altLang="zh-TW" baseline="0" dirty="0" smtClean="0"/>
              <a:t>\fitness\</a:t>
            </a:r>
            <a:r>
              <a:rPr lang="en-GB" altLang="zh-TW" baseline="0" dirty="0" err="1" smtClean="0"/>
              <a:t>tradeoff</a:t>
            </a:r>
            <a:r>
              <a:rPr lang="en-GB" altLang="zh-TW" baseline="0" dirty="0" smtClean="0"/>
              <a:t>\</a:t>
            </a:r>
            <a:r>
              <a:rPr lang="en-GB" altLang="zh-TW" baseline="0" dirty="0" err="1" smtClean="0"/>
              <a:t>Mtradeoff</a:t>
            </a:r>
            <a:r>
              <a:rPr lang="en-GB" altLang="zh-TW" baseline="0" dirty="0" smtClean="0"/>
              <a:t>\</a:t>
            </a:r>
            <a:r>
              <a:rPr lang="en-US" altLang="zh-TW" baseline="0" dirty="0" err="1" smtClean="0"/>
              <a:t>plot_Rin_infection.m</a:t>
            </a:r>
            <a:endParaRPr lang="en-US" altLang="zh-TW" baseline="0" dirty="0" smtClean="0"/>
          </a:p>
          <a:p>
            <a:pPr marL="0" indent="0">
              <a:buNone/>
            </a:pPr>
            <a:r>
              <a:rPr lang="en-US" baseline="0" dirty="0" smtClean="0"/>
              <a:t>(B) </a:t>
            </a:r>
            <a:r>
              <a:rPr lang="en-GB" baseline="0" dirty="0" smtClean="0"/>
              <a:t>&gt;&gt; </a:t>
            </a:r>
            <a:r>
              <a:rPr lang="en-GB" altLang="zh-TW" dirty="0" err="1" smtClean="0"/>
              <a:t>Github</a:t>
            </a:r>
            <a:r>
              <a:rPr lang="en-GB" altLang="zh-TW" dirty="0" smtClean="0"/>
              <a:t>\</a:t>
            </a:r>
            <a:r>
              <a:rPr lang="en-GB" baseline="0" dirty="0" err="1" smtClean="0"/>
              <a:t>BindingAnal</a:t>
            </a:r>
            <a:r>
              <a:rPr lang="en-GB" baseline="0" dirty="0" smtClean="0"/>
              <a:t>\fitness\</a:t>
            </a:r>
            <a:r>
              <a:rPr lang="en-GB" baseline="0" dirty="0" err="1" smtClean="0"/>
              <a:t>tradeoff</a:t>
            </a:r>
            <a:r>
              <a:rPr lang="en-GB" baseline="0" dirty="0" smtClean="0"/>
              <a:t>\</a:t>
            </a:r>
            <a:r>
              <a:rPr lang="en-GB" baseline="0" dirty="0" err="1" smtClean="0"/>
              <a:t>Mtradeoff</a:t>
            </a:r>
            <a:r>
              <a:rPr lang="en-GB" baseline="0" dirty="0" smtClean="0"/>
              <a:t>\</a:t>
            </a:r>
            <a:r>
              <a:rPr lang="en-GB" baseline="0" dirty="0" err="1" smtClean="0"/>
              <a:t>plot_prob_infection.m</a:t>
            </a:r>
            <a:endParaRPr lang="en-GB" baseline="0" dirty="0" smtClean="0"/>
          </a:p>
          <a:p>
            <a:r>
              <a:rPr lang="en-GB" baseline="0" dirty="0" smtClean="0"/>
              <a:t>(C) is the alternative fitness profile (without differential selection).  Needs to make sure the parameters values.</a:t>
            </a:r>
          </a:p>
          <a:p>
            <a:r>
              <a:rPr lang="en-GB" dirty="0" smtClean="0"/>
              <a:t>(C</a:t>
            </a:r>
            <a:r>
              <a:rPr lang="en-US" altLang="zh-TW" dirty="0" smtClean="0"/>
              <a:t>)</a:t>
            </a:r>
            <a:r>
              <a:rPr lang="zh-TW" altLang="en-US" baseline="0" dirty="0" smtClean="0"/>
              <a:t> </a:t>
            </a:r>
            <a:r>
              <a:rPr lang="en-US" altLang="zh-TW" baseline="0" dirty="0" smtClean="0"/>
              <a:t>&gt;&gt;</a:t>
            </a:r>
            <a:r>
              <a:rPr lang="zh-TW" altLang="en-US" baseline="0" dirty="0" smtClean="0"/>
              <a:t> </a:t>
            </a:r>
            <a:r>
              <a:rPr lang="en-GB" altLang="zh-TW" dirty="0" err="1" smtClean="0"/>
              <a:t>Github</a:t>
            </a:r>
            <a:r>
              <a:rPr lang="en-GB" altLang="zh-TW" dirty="0" smtClean="0"/>
              <a:t>\</a:t>
            </a:r>
            <a:r>
              <a:rPr lang="en-GB" altLang="zh-TW" baseline="0" dirty="0" err="1" smtClean="0"/>
              <a:t>BindingAnal</a:t>
            </a:r>
            <a:r>
              <a:rPr lang="en-GB" altLang="zh-TW" baseline="0" dirty="0" smtClean="0"/>
              <a:t>\fitness\</a:t>
            </a:r>
            <a:r>
              <a:rPr lang="en-GB" altLang="zh-TW" baseline="0" dirty="0" err="1" smtClean="0"/>
              <a:t>tradeoff</a:t>
            </a:r>
            <a:r>
              <a:rPr lang="en-GB" altLang="zh-TW" baseline="0" dirty="0" smtClean="0"/>
              <a:t>\</a:t>
            </a:r>
            <a:r>
              <a:rPr lang="en-GB" altLang="zh-TW" baseline="0" dirty="0" err="1" smtClean="0"/>
              <a:t>Mtradeoff</a:t>
            </a:r>
            <a:r>
              <a:rPr lang="en-GB" altLang="zh-TW" baseline="0" dirty="0" smtClean="0"/>
              <a:t>\</a:t>
            </a:r>
            <a:r>
              <a:rPr lang="en-GB" dirty="0" smtClean="0"/>
              <a:t>plot_prob_infection_m2.m</a:t>
            </a:r>
          </a:p>
          <a:p>
            <a:endParaRPr lang="en-GB" dirty="0" smtClean="0"/>
          </a:p>
          <a:p>
            <a:r>
              <a:rPr lang="en-GB" dirty="0" smtClean="0"/>
              <a:t>Legend:</a:t>
            </a:r>
          </a:p>
          <a:p>
            <a:r>
              <a:rPr lang="en-US" altLang="zh-TW" sz="1200" b="0" i="0" u="none" strike="noStrike" kern="1200" dirty="0" smtClean="0">
                <a:solidFill>
                  <a:schemeClr val="tx1"/>
                </a:solidFill>
                <a:effectLst/>
                <a:latin typeface="+mn-lt"/>
                <a:ea typeface="+mn-ea"/>
                <a:cs typeface="+mn-cs"/>
              </a:rPr>
              <a:t>Figure3. Within host reproductive number and the probability of infection. (A) Within-host fitness represented by the expected within-host reproductive number $R_{in}$. Parameters for within-host immune escape and replication cost were set as p=4, r=70, a=0.7 and b=3, and virus offspring number was set to $n=4$ (see Methods section for parameter descriptions). Bluer </a:t>
            </a:r>
            <a:r>
              <a:rPr lang="en-US" altLang="zh-TW" sz="1200" b="0" i="0" u="none" strike="noStrike" kern="1200" dirty="0" err="1" smtClean="0">
                <a:solidFill>
                  <a:schemeClr val="tx1"/>
                </a:solidFill>
                <a:effectLst/>
                <a:latin typeface="+mn-lt"/>
                <a:ea typeface="+mn-ea"/>
                <a:cs typeface="+mn-cs"/>
              </a:rPr>
              <a:t>colours</a:t>
            </a:r>
            <a:r>
              <a:rPr lang="en-US" altLang="zh-TW" sz="1200" b="0" i="0" u="none" strike="noStrike" kern="1200" dirty="0" smtClean="0">
                <a:solidFill>
                  <a:schemeClr val="tx1"/>
                </a:solidFill>
                <a:effectLst/>
                <a:latin typeface="+mn-lt"/>
                <a:ea typeface="+mn-ea"/>
                <a:cs typeface="+mn-cs"/>
              </a:rPr>
              <a:t> indicate more immunologically naive individuals, whereas redder </a:t>
            </a:r>
            <a:r>
              <a:rPr lang="en-US" altLang="zh-TW" sz="1200" b="0" i="0" u="none" strike="noStrike" kern="1200" dirty="0" err="1" smtClean="0">
                <a:solidFill>
                  <a:schemeClr val="tx1"/>
                </a:solidFill>
                <a:effectLst/>
                <a:latin typeface="+mn-lt"/>
                <a:ea typeface="+mn-ea"/>
                <a:cs typeface="+mn-cs"/>
              </a:rPr>
              <a:t>colours</a:t>
            </a:r>
            <a:r>
              <a:rPr lang="en-US" altLang="zh-TW" sz="1200" b="0" i="0" u="none" strike="noStrike" kern="1200" dirty="0" smtClean="0">
                <a:solidFill>
                  <a:schemeClr val="tx1"/>
                </a:solidFill>
                <a:effectLst/>
                <a:latin typeface="+mn-lt"/>
                <a:ea typeface="+mn-ea"/>
                <a:cs typeface="+mn-cs"/>
              </a:rPr>
              <a:t> indicate higher immunity individuals. (B) The probability of infection with differential selection. Within-host parameters values are same as (A) and the effective initial number of transmitted </a:t>
            </a:r>
            <a:r>
              <a:rPr lang="en-US" altLang="zh-TW" sz="1200" b="0" i="0" u="none" strike="noStrike" kern="1200" dirty="0" err="1" smtClean="0">
                <a:solidFill>
                  <a:schemeClr val="tx1"/>
                </a:solidFill>
                <a:effectLst/>
                <a:latin typeface="+mn-lt"/>
                <a:ea typeface="+mn-ea"/>
                <a:cs typeface="+mn-cs"/>
              </a:rPr>
              <a:t>virions</a:t>
            </a:r>
            <a:r>
              <a:rPr lang="en-US" altLang="zh-TW" sz="1200" b="0" i="0" u="none" strike="noStrike" kern="1200" dirty="0" smtClean="0">
                <a:solidFill>
                  <a:schemeClr val="tx1"/>
                </a:solidFill>
                <a:effectLst/>
                <a:latin typeface="+mn-lt"/>
                <a:ea typeface="+mn-ea"/>
                <a:cs typeface="+mn-cs"/>
              </a:rPr>
              <a:t> was $\sigma$=1. (C) The probability of infection with weak differential selection. Parameter values same as (A) but the effective initial number of the transmitted </a:t>
            </a:r>
            <a:r>
              <a:rPr lang="en-US" altLang="zh-TW" sz="1200" b="0" i="0" u="none" strike="noStrike" kern="1200" dirty="0" err="1" smtClean="0">
                <a:solidFill>
                  <a:schemeClr val="tx1"/>
                </a:solidFill>
                <a:effectLst/>
                <a:latin typeface="+mn-lt"/>
                <a:ea typeface="+mn-ea"/>
                <a:cs typeface="+mn-cs"/>
              </a:rPr>
              <a:t>virions</a:t>
            </a:r>
            <a:r>
              <a:rPr lang="en-US" altLang="zh-TW" sz="1200" b="0" i="0" u="none" strike="noStrike" kern="1200" dirty="0" smtClean="0">
                <a:solidFill>
                  <a:schemeClr val="tx1"/>
                </a:solidFill>
                <a:effectLst/>
                <a:latin typeface="+mn-lt"/>
                <a:ea typeface="+mn-ea"/>
                <a:cs typeface="+mn-cs"/>
              </a:rPr>
              <a:t> was $\sigma$=3 to represent a higher viral dosage as would be the case in serial passaging transmission.</a:t>
            </a:r>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7</a:t>
            </a:fld>
            <a:endParaRPr lang="en-GB"/>
          </a:p>
        </p:txBody>
      </p:sp>
    </p:spTree>
    <p:extLst>
      <p:ext uri="{BB962C8B-B14F-4D97-AF65-F5344CB8AC3E}">
        <p14:creationId xmlns:p14="http://schemas.microsoft.com/office/powerpoint/2010/main" val="412304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figure is produced from IBM. </a:t>
            </a:r>
            <a:r>
              <a:rPr lang="en-GB" altLang="zh-TW" baseline="0" dirty="0" smtClean="0"/>
              <a:t>(The script was written by James. Please update.)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workdir</a:t>
            </a:r>
            <a:r>
              <a:rPr lang="en-GB" baseline="0" dirty="0" smtClean="0"/>
              <a:t> </a:t>
            </a:r>
            <a:r>
              <a:rPr lang="en-GB" baseline="0" dirty="0" err="1" smtClean="0"/>
              <a:t>Github</a:t>
            </a:r>
            <a:r>
              <a:rPr lang="en-GB" baseline="0" dirty="0" smtClean="0"/>
              <a:t>\</a:t>
            </a:r>
            <a:r>
              <a:rPr lang="en-GB" baseline="0" dirty="0" err="1" smtClean="0"/>
              <a:t>BindingAnal</a:t>
            </a:r>
            <a:r>
              <a:rPr lang="en-GB" baseline="0" dirty="0" smtClean="0"/>
              <a:t>\fitness\</a:t>
            </a:r>
            <a:r>
              <a:rPr lang="en-GB" baseline="0" dirty="0" err="1" smtClean="0"/>
              <a:t>tradeoff</a:t>
            </a:r>
            <a:r>
              <a:rPr lang="en-GB" baseline="0" dirty="0" smtClean="0"/>
              <a:t>\</a:t>
            </a:r>
            <a:r>
              <a:rPr lang="en-GB" baseline="0" dirty="0" err="1" smtClean="0"/>
              <a:t>Mtradeoff</a:t>
            </a:r>
            <a:r>
              <a:rPr lang="en-GB" baseline="0" dirty="0" smtClean="0"/>
              <a:t>\</a:t>
            </a:r>
            <a:r>
              <a:rPr lang="en-GB" baseline="0" dirty="0" err="1" smtClean="0"/>
              <a:t>dat</a:t>
            </a:r>
            <a:r>
              <a:rPr lang="en-GB" baseline="0" dirty="0" smtClean="0"/>
              <a:t>\lowV0</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workdir</a:t>
            </a:r>
            <a:r>
              <a:rPr lang="en-GB" baseline="0" dirty="0" smtClean="0"/>
              <a:t> </a:t>
            </a:r>
            <a:r>
              <a:rPr lang="en-GB" baseline="0" dirty="0" err="1" smtClean="0"/>
              <a:t>Github</a:t>
            </a:r>
            <a:r>
              <a:rPr lang="en-GB" baseline="0" dirty="0" smtClean="0"/>
              <a:t>\</a:t>
            </a:r>
            <a:r>
              <a:rPr lang="en-GB" baseline="0" dirty="0" err="1" smtClean="0"/>
              <a:t>BindingAnal</a:t>
            </a:r>
            <a:r>
              <a:rPr lang="en-GB" baseline="0" dirty="0" smtClean="0"/>
              <a:t>\fitness\</a:t>
            </a:r>
            <a:r>
              <a:rPr lang="en-GB" baseline="0" dirty="0" err="1" smtClean="0"/>
              <a:t>tradeoff</a:t>
            </a:r>
            <a:r>
              <a:rPr lang="en-GB" baseline="0" dirty="0" smtClean="0"/>
              <a:t>\</a:t>
            </a:r>
            <a:r>
              <a:rPr lang="en-GB" baseline="0" dirty="0" err="1" smtClean="0"/>
              <a:t>Mtradeoff</a:t>
            </a:r>
            <a:r>
              <a:rPr lang="en-GB" baseline="0" dirty="0" smtClean="0"/>
              <a:t>\</a:t>
            </a:r>
            <a:r>
              <a:rPr lang="en-GB" baseline="0" dirty="0" err="1" smtClean="0"/>
              <a:t>dat</a:t>
            </a:r>
            <a:r>
              <a:rPr lang="en-GB" baseline="0" dirty="0" smtClean="0"/>
              <a:t>\highV0</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Parameters setting:</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Low fixed V=0.45</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High Fixed V=0.6</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Adaptive binding V0=0.45</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D = </a:t>
            </a:r>
            <a:r>
              <a:rPr lang="en-GB" baseline="0" dirty="0" smtClean="0"/>
              <a:t>1000day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birth rate = 40; pop = 500,000; </a:t>
            </a:r>
            <a:r>
              <a:rPr lang="en-US" baseline="0" dirty="0" err="1" smtClean="0"/>
              <a:t>mut</a:t>
            </a:r>
            <a:r>
              <a:rPr lang="en-US" baseline="0" dirty="0" smtClean="0"/>
              <a:t> = 0.05; Shape of mutation distribution </a:t>
            </a:r>
            <a:r>
              <a:rPr lang="en-US" baseline="0" smtClean="0"/>
              <a:t>= 1.3</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Legend: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dirty="0" smtClean="0">
                <a:solidFill>
                  <a:schemeClr val="tx1"/>
                </a:solidFill>
                <a:effectLst/>
                <a:latin typeface="+mn-lt"/>
                <a:ea typeface="+mn-ea"/>
                <a:cs typeface="+mn-cs"/>
              </a:rPr>
              <a:t>Figure4. Simulated epidemic with and without within-host binding avidity adaptation. An antigenic strain with $\delta=2$ is introduced without continual antigenic drift during the epidemics, $\kappa_{a}=0$ and $\kappa_{b}=0$. The red line shows the incidence when binding avidity is allowed to adapt within hosts over the course of the epidemic, starting at a binding avidity of V=0.45. The blue line shows incidence when binding avidity is fixed near the late stage population average of V=0.6, eliciting a rapid, large peak. The green line shows the incidence when binding avidity is fixed near the early phase population average at $V=0.45$, resulting in a very small epidemic peak. In all scenarios, Total population $N$ is set to be 1,000,000. For the initial day, the number of seed viruses $I_{0} = 100$, recovered hosts $R$ = 0 and the remaining hosts were susceptible under the initial immunity distribution as described in the Methods. The remaining epidemiological parameters were described in TableS4. Within host parameters were as described in FigureS1.</a:t>
            </a:r>
            <a:endParaRPr lang="en-GB" dirty="0" smtClean="0"/>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8</a:t>
            </a:fld>
            <a:endParaRPr lang="en-GB"/>
          </a:p>
        </p:txBody>
      </p:sp>
    </p:spTree>
    <p:extLst>
      <p:ext uri="{BB962C8B-B14F-4D97-AF65-F5344CB8AC3E}">
        <p14:creationId xmlns:p14="http://schemas.microsoft.com/office/powerpoint/2010/main" val="273341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The figure is produced from IBM output.  (The script was written by James. Please update.)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Parameters setting as Figure4:</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Low fixed V=0.45</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High Fixed V=0.6</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Adaptive binding V0=0.45</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D = 1000day</a:t>
            </a:r>
          </a:p>
          <a:p>
            <a:endParaRPr lang="en-GB" dirty="0" smtClean="0"/>
          </a:p>
          <a:p>
            <a:r>
              <a:rPr lang="en-GB" dirty="0" smtClean="0"/>
              <a:t>Legend:</a:t>
            </a:r>
          </a:p>
          <a:p>
            <a:r>
              <a:rPr lang="en-US" altLang="zh-TW" sz="1200" b="0" i="0" u="none" strike="noStrike" kern="1200" dirty="0" smtClean="0">
                <a:solidFill>
                  <a:schemeClr val="tx1"/>
                </a:solidFill>
                <a:effectLst/>
                <a:latin typeface="+mn-lt"/>
                <a:ea typeface="+mn-ea"/>
                <a:cs typeface="+mn-cs"/>
              </a:rPr>
              <a:t>Figure5. Distribution of population immunity during the epidemic with binding avidity adaptation. </a:t>
            </a:r>
            <a:r>
              <a:rPr lang="en-US" altLang="zh-TW" sz="1200" b="0" i="0" u="none" strike="noStrike" kern="1200" dirty="0" err="1" smtClean="0">
                <a:solidFill>
                  <a:schemeClr val="tx1"/>
                </a:solidFill>
                <a:effectLst/>
                <a:latin typeface="+mn-lt"/>
                <a:ea typeface="+mn-ea"/>
                <a:cs typeface="+mn-cs"/>
              </a:rPr>
              <a:t>Colours</a:t>
            </a:r>
            <a:r>
              <a:rPr lang="en-US" altLang="zh-TW" sz="1200" b="0" i="0" u="none" strike="noStrike" kern="1200" dirty="0" smtClean="0">
                <a:solidFill>
                  <a:schemeClr val="tx1"/>
                </a:solidFill>
                <a:effectLst/>
                <a:latin typeface="+mn-lt"/>
                <a:ea typeface="+mn-ea"/>
                <a:cs typeface="+mn-cs"/>
              </a:rPr>
              <a:t> show the proportion of susceptible hosts with a given level of effective immunity against the seed virus, J, over time. The white line represents the population mean immunity level. At the start of the simulation, the majority of hosts are completely naive to the novel strain, with some hosts exhibiting low levels of immunity due to prior infection. As incidence increases, the mean host immunity also increases as infected hosts recover and develop long-term immunity. This coincides with the peak of incidence at around 200 days. Parameters are as described in Figure4 and Figure3.</a:t>
            </a:r>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9</a:t>
            </a:fld>
            <a:endParaRPr lang="en-GB"/>
          </a:p>
        </p:txBody>
      </p:sp>
    </p:spTree>
    <p:extLst>
      <p:ext uri="{BB962C8B-B14F-4D97-AF65-F5344CB8AC3E}">
        <p14:creationId xmlns:p14="http://schemas.microsoft.com/office/powerpoint/2010/main" val="322262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Summary:</a:t>
            </a:r>
          </a:p>
          <a:p>
            <a:r>
              <a:rPr lang="en-GB" dirty="0" smtClean="0"/>
              <a:t>Dashed: Optimum binding avidity</a:t>
            </a:r>
          </a:p>
          <a:p>
            <a:r>
              <a:rPr lang="en-GB" dirty="0" smtClean="0"/>
              <a:t>Red: Initial binding avidity</a:t>
            </a:r>
          </a:p>
          <a:p>
            <a:r>
              <a:rPr lang="en-GB" dirty="0" smtClean="0"/>
              <a:t>Cyan: Final</a:t>
            </a:r>
            <a:r>
              <a:rPr lang="en-GB" baseline="0" dirty="0" smtClean="0"/>
              <a:t> </a:t>
            </a:r>
            <a:r>
              <a:rPr lang="en-GB" dirty="0" smtClean="0"/>
              <a:t>binding avidity </a:t>
            </a:r>
          </a:p>
          <a:p>
            <a:endParaRPr lang="en-GB" dirty="0" smtClean="0"/>
          </a:p>
          <a:p>
            <a:r>
              <a:rPr lang="en-GB" dirty="0" smtClean="0"/>
              <a:t>Source:</a:t>
            </a:r>
          </a:p>
          <a:p>
            <a:r>
              <a:rPr lang="en-GB" dirty="0" err="1" smtClean="0"/>
              <a:t>Workdir</a:t>
            </a:r>
            <a:r>
              <a:rPr lang="en-GB" dirty="0" smtClean="0"/>
              <a:t>:</a:t>
            </a:r>
            <a:r>
              <a:rPr lang="en-GB" baseline="0" dirty="0" smtClean="0"/>
              <a:t> </a:t>
            </a:r>
            <a:r>
              <a:rPr lang="en-GB" baseline="0" dirty="0" err="1" smtClean="0">
                <a:solidFill>
                  <a:srgbClr val="FF0000"/>
                </a:solidFill>
              </a:rPr>
              <a:t>Github</a:t>
            </a:r>
            <a:r>
              <a:rPr lang="en-GB" baseline="0" dirty="0" smtClean="0">
                <a:solidFill>
                  <a:srgbClr val="FF0000"/>
                </a:solidFill>
              </a:rPr>
              <a:t>\</a:t>
            </a:r>
            <a:r>
              <a:rPr lang="en-GB" baseline="0" dirty="0" err="1" smtClean="0">
                <a:solidFill>
                  <a:srgbClr val="FF0000"/>
                </a:solidFill>
              </a:rPr>
              <a:t>BindingAnal</a:t>
            </a:r>
            <a:r>
              <a:rPr lang="en-GB" baseline="0" dirty="0" smtClean="0">
                <a:solidFill>
                  <a:srgbClr val="FF0000"/>
                </a:solidFill>
              </a:rPr>
              <a:t>\fitness\</a:t>
            </a:r>
            <a:r>
              <a:rPr lang="en-GB" baseline="0" dirty="0" err="1" smtClean="0">
                <a:solidFill>
                  <a:srgbClr val="FF0000"/>
                </a:solidFill>
              </a:rPr>
              <a:t>tradeoff</a:t>
            </a:r>
            <a:r>
              <a:rPr lang="en-GB" baseline="0" dirty="0" smtClean="0">
                <a:solidFill>
                  <a:srgbClr val="FF0000"/>
                </a:solidFill>
              </a:rPr>
              <a:t>\</a:t>
            </a:r>
            <a:r>
              <a:rPr lang="en-GB" baseline="0" dirty="0" err="1" smtClean="0">
                <a:solidFill>
                  <a:srgbClr val="FF0000"/>
                </a:solidFill>
              </a:rPr>
              <a:t>Mtradeoff</a:t>
            </a:r>
            <a:endParaRPr lang="en-GB" baseline="0" dirty="0" smtClean="0">
              <a:solidFill>
                <a:srgbClr val="FF0000"/>
              </a:solidFill>
            </a:endParaRPr>
          </a:p>
          <a:p>
            <a:r>
              <a:rPr lang="en-GB" altLang="zh-TW" sz="1200" b="0" i="0" u="none" strike="noStrike" kern="1200" baseline="0" dirty="0" smtClean="0">
                <a:solidFill>
                  <a:schemeClr val="tx1"/>
                </a:solidFill>
                <a:latin typeface="+mn-lt"/>
                <a:ea typeface="+mn-ea"/>
                <a:cs typeface="+mn-cs"/>
              </a:rPr>
              <a:t>function: </a:t>
            </a:r>
            <a:r>
              <a:rPr lang="en-GB" altLang="zh-TW" dirty="0" err="1" smtClean="0"/>
              <a:t>plotPopRfromSkwithBinding</a:t>
            </a:r>
            <a:r>
              <a:rPr lang="en-GB" altLang="zh-TW" dirty="0" smtClean="0"/>
              <a:t>(</a:t>
            </a:r>
            <a:r>
              <a:rPr lang="en-GB" altLang="zh-TW" dirty="0" err="1" smtClean="0"/>
              <a:t>infile</a:t>
            </a:r>
            <a:r>
              <a:rPr lang="en-GB" altLang="zh-TW" dirty="0" smtClean="0"/>
              <a:t>, </a:t>
            </a:r>
            <a:r>
              <a:rPr lang="en-GB" altLang="zh-TW" dirty="0" err="1" smtClean="0"/>
              <a:t>infileV</a:t>
            </a:r>
            <a:r>
              <a:rPr lang="en-GB" altLang="zh-TW" dirty="0" smtClean="0"/>
              <a:t>)</a:t>
            </a:r>
            <a:endParaRPr lang="en-GB" dirty="0" smtClean="0">
              <a:solidFill>
                <a:srgbClr val="FF0000"/>
              </a:solidFill>
            </a:endParaRPr>
          </a:p>
          <a:p>
            <a:r>
              <a:rPr lang="en-GB" dirty="0" smtClean="0"/>
              <a:t>example:</a:t>
            </a:r>
          </a:p>
          <a:p>
            <a:r>
              <a:rPr lang="en-GB" dirty="0" err="1" smtClean="0"/>
              <a:t>infileV</a:t>
            </a:r>
            <a:r>
              <a:rPr lang="en-GB" dirty="0" smtClean="0"/>
              <a:t> = '</a:t>
            </a:r>
            <a:r>
              <a:rPr lang="en-GB" dirty="0" err="1" smtClean="0"/>
              <a:t>dat</a:t>
            </a:r>
            <a:r>
              <a:rPr lang="en-GB" dirty="0" smtClean="0"/>
              <a:t>/lowV0/voutput1_low_adaptive.csv';</a:t>
            </a:r>
          </a:p>
          <a:p>
            <a:r>
              <a:rPr lang="en-GB" dirty="0" err="1" smtClean="0"/>
              <a:t>infile</a:t>
            </a:r>
            <a:r>
              <a:rPr lang="en-GB" dirty="0" smtClean="0"/>
              <a:t> = '</a:t>
            </a:r>
            <a:r>
              <a:rPr lang="en-GB" dirty="0" err="1" smtClean="0"/>
              <a:t>dat</a:t>
            </a:r>
            <a:r>
              <a:rPr lang="en-GB" dirty="0" smtClean="0"/>
              <a:t>/lowV0/hostKs_low_adaptive.csv'</a:t>
            </a:r>
          </a:p>
          <a:p>
            <a:r>
              <a:rPr lang="en-GB" dirty="0" err="1" smtClean="0"/>
              <a:t>plotPopRfromSkwithBinding</a:t>
            </a:r>
            <a:r>
              <a:rPr lang="en-GB" dirty="0" smtClean="0"/>
              <a:t>(</a:t>
            </a:r>
            <a:r>
              <a:rPr lang="en-GB" dirty="0" err="1" smtClean="0"/>
              <a:t>infile</a:t>
            </a:r>
            <a:r>
              <a:rPr lang="en-GB" dirty="0" smtClean="0"/>
              <a:t>, </a:t>
            </a:r>
            <a:r>
              <a:rPr lang="en-GB" dirty="0" err="1" smtClean="0"/>
              <a:t>infileV</a:t>
            </a:r>
            <a:r>
              <a:rPr lang="en-GB" dirty="0" smtClean="0"/>
              <a:t>),</a:t>
            </a:r>
            <a:r>
              <a:rPr lang="en-GB" baseline="0" dirty="0" smtClean="0"/>
              <a:t> this file plot the population level reproductive number R</a:t>
            </a:r>
            <a:endParaRPr lang="en-GB"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It</a:t>
            </a:r>
            <a:r>
              <a:rPr lang="en-GB" baseline="0" dirty="0" smtClean="0"/>
              <a:t> will produce </a:t>
            </a:r>
            <a:r>
              <a:rPr lang="en-GB" dirty="0" err="1" smtClean="0"/>
              <a:t>Mtradeoff</a:t>
            </a:r>
            <a:r>
              <a:rPr lang="en-GB" dirty="0" smtClean="0"/>
              <a:t>\</a:t>
            </a:r>
            <a:r>
              <a:rPr lang="en-GB" dirty="0" err="1" smtClean="0"/>
              <a:t>dat</a:t>
            </a:r>
            <a:r>
              <a:rPr lang="en-GB" dirty="0" smtClean="0"/>
              <a:t>\lowV0\</a:t>
            </a:r>
            <a:r>
              <a:rPr lang="en-GB" dirty="0" err="1" smtClean="0"/>
              <a:t>virusbinding.mat</a:t>
            </a:r>
            <a:r>
              <a:rPr lang="en-GB" dirty="0" smtClean="0"/>
              <a:t>(</a:t>
            </a:r>
            <a:r>
              <a:rPr lang="en-GB" altLang="zh-TW" dirty="0" err="1" smtClean="0"/>
              <a:t>voutput_binding.mat</a:t>
            </a:r>
            <a:r>
              <a:rPr lang="en-GB" altLang="zh-TW" baseline="0" dirty="0" smtClean="0"/>
              <a:t>)</a:t>
            </a:r>
            <a:r>
              <a:rPr lang="en-GB" dirty="0" smtClean="0"/>
              <a:t>, which</a:t>
            </a:r>
            <a:r>
              <a:rPr lang="en-GB" baseline="0" dirty="0" smtClean="0"/>
              <a:t> contains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Vfinal</a:t>
            </a:r>
            <a:r>
              <a:rPr lang="en-GB" baseline="0" dirty="0" smtClean="0"/>
              <a:t>, </a:t>
            </a:r>
            <a:r>
              <a:rPr lang="en-GB" baseline="0" dirty="0" err="1" smtClean="0"/>
              <a:t>Vini</a:t>
            </a:r>
            <a:r>
              <a:rPr lang="en-GB" baseline="0" dirty="0" smtClean="0"/>
              <a:t> and </a:t>
            </a:r>
            <a:r>
              <a:rPr lang="en-GB" baseline="0" dirty="0" err="1" smtClean="0"/>
              <a:t>Vopt</a:t>
            </a:r>
            <a:r>
              <a:rPr lang="en-GB" baseline="0" dirty="0" smtClean="0"/>
              <a:t>. This file will be called </a:t>
            </a:r>
            <a:r>
              <a:rPr lang="en-GB" baseline="0" dirty="0" err="1" smtClean="0"/>
              <a:t>infileB</a:t>
            </a:r>
            <a:r>
              <a:rPr lang="en-GB" baseline="0" dirty="0" smtClean="0"/>
              <a:t> later, which is used as an input data by the </a:t>
            </a:r>
            <a:r>
              <a:rPr lang="en-GB" altLang="zh-TW" sz="1200" b="0" i="0" u="none" strike="noStrike" kern="1200" baseline="0" dirty="0" smtClean="0">
                <a:solidFill>
                  <a:schemeClr val="tx1"/>
                </a:solidFill>
                <a:latin typeface="+mn-lt"/>
                <a:ea typeface="+mn-ea"/>
                <a:cs typeface="+mn-cs"/>
              </a:rPr>
              <a:t>function </a:t>
            </a:r>
            <a:r>
              <a:rPr lang="en-GB" altLang="zh-TW" sz="1200" b="0" i="0" u="none" strike="noStrike" kern="1200" baseline="0" dirty="0" err="1" smtClean="0">
                <a:solidFill>
                  <a:schemeClr val="tx1"/>
                </a:solidFill>
                <a:latin typeface="+mn-lt"/>
                <a:ea typeface="+mn-ea"/>
                <a:cs typeface="+mn-cs"/>
              </a:rPr>
              <a:t>plotNetchargeByTimeSim</a:t>
            </a:r>
            <a:r>
              <a:rPr lang="en-GB" altLang="zh-TW" sz="1200" b="0" i="0" u="none" strike="noStrike" kern="1200" baseline="0" dirty="0" smtClean="0">
                <a:solidFill>
                  <a:schemeClr val="tx1"/>
                </a:solidFill>
                <a:latin typeface="+mn-lt"/>
                <a:ea typeface="+mn-ea"/>
                <a:cs typeface="+mn-cs"/>
              </a:rPr>
              <a:t>(</a:t>
            </a:r>
            <a:r>
              <a:rPr lang="en-GB" altLang="zh-TW" sz="1200" b="0" i="0" u="none" strike="noStrike" kern="1200" baseline="0" dirty="0" err="1" smtClean="0">
                <a:solidFill>
                  <a:schemeClr val="tx1"/>
                </a:solidFill>
                <a:latin typeface="+mn-lt"/>
                <a:ea typeface="+mn-ea"/>
                <a:cs typeface="+mn-cs"/>
              </a:rPr>
              <a:t>infile</a:t>
            </a:r>
            <a:r>
              <a:rPr lang="en-GB" altLang="zh-TW" sz="1200" b="0" i="0" u="none" strike="noStrike" kern="1200" baseline="0" dirty="0" smtClean="0">
                <a:solidFill>
                  <a:schemeClr val="tx1"/>
                </a:solidFill>
                <a:latin typeface="+mn-lt"/>
                <a:ea typeface="+mn-ea"/>
                <a:cs typeface="+mn-cs"/>
              </a:rPr>
              <a:t>, </a:t>
            </a:r>
            <a:r>
              <a:rPr lang="en-GB" altLang="zh-TW" sz="1200" b="0" i="0" u="none" strike="noStrike" kern="1200" baseline="0" dirty="0" err="1" smtClean="0">
                <a:solidFill>
                  <a:schemeClr val="tx1"/>
                </a:solidFill>
                <a:latin typeface="+mn-lt"/>
                <a:ea typeface="+mn-ea"/>
                <a:cs typeface="+mn-cs"/>
              </a:rPr>
              <a:t>infileB</a:t>
            </a:r>
            <a:r>
              <a:rPr lang="en-GB" altLang="zh-TW" sz="1200" b="0" i="0" u="none" strike="noStrike" kern="1200" baseline="0" dirty="0" smtClean="0">
                <a:solidFill>
                  <a:schemeClr val="tx1"/>
                </a:solidFill>
                <a:latin typeface="+mn-lt"/>
                <a:ea typeface="+mn-ea"/>
                <a:cs typeface="+mn-cs"/>
              </a:rPr>
              <a:t>) in </a:t>
            </a:r>
            <a:r>
              <a:rPr lang="en-GB" altLang="zh-TW" baseline="0" dirty="0" err="1" smtClean="0"/>
              <a:t>Mparsetree</a:t>
            </a:r>
            <a:r>
              <a:rPr lang="en-GB" altLang="zh-TW" baseline="0" dirty="0" smtClean="0"/>
              <a:t> (see figure8 descriptions).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Legend: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dirty="0" smtClean="0">
                <a:solidFill>
                  <a:schemeClr val="tx1"/>
                </a:solidFill>
                <a:effectLst/>
                <a:latin typeface="+mn-lt"/>
                <a:ea typeface="+mn-ea"/>
                <a:cs typeface="+mn-cs"/>
              </a:rPr>
              <a:t>Figure6. The effective reproductive number by time and binding avidity. The effective reproductive number was calculated against the population contained only susceptible individuals with differential protection (as in Figure5) but excluding the transiently recovered and infected individuals. The optimum binding avidity (dotted line) is that which produces the largest number of offspring at the population level. The effective reproductive number produced by the optimum binding avidity was projected to the bold gray line. Red, the mean binding avidity across all extant </a:t>
            </a:r>
            <a:r>
              <a:rPr lang="en-US" altLang="zh-TW" sz="1200" b="0" i="0" u="none" strike="noStrike" kern="1200" dirty="0" err="1" smtClean="0">
                <a:solidFill>
                  <a:schemeClr val="tx1"/>
                </a:solidFill>
                <a:effectLst/>
                <a:latin typeface="+mn-lt"/>
                <a:ea typeface="+mn-ea"/>
                <a:cs typeface="+mn-cs"/>
              </a:rPr>
              <a:t>virions</a:t>
            </a:r>
            <a:r>
              <a:rPr lang="en-US" altLang="zh-TW" sz="1200" b="0" i="0" u="none" strike="noStrike" kern="1200" dirty="0" smtClean="0">
                <a:solidFill>
                  <a:schemeClr val="tx1"/>
                </a:solidFill>
                <a:effectLst/>
                <a:latin typeface="+mn-lt"/>
                <a:ea typeface="+mn-ea"/>
                <a:cs typeface="+mn-cs"/>
              </a:rPr>
              <a:t> at the start of the infectious period. Light blue, the mean final binding avidity across all extant </a:t>
            </a:r>
            <a:r>
              <a:rPr lang="en-US" altLang="zh-TW" sz="1200" b="0" i="0" u="none" strike="noStrike" kern="1200" dirty="0" err="1" smtClean="0">
                <a:solidFill>
                  <a:schemeClr val="tx1"/>
                </a:solidFill>
                <a:effectLst/>
                <a:latin typeface="+mn-lt"/>
                <a:ea typeface="+mn-ea"/>
                <a:cs typeface="+mn-cs"/>
              </a:rPr>
              <a:t>virions</a:t>
            </a:r>
            <a:r>
              <a:rPr lang="en-US" altLang="zh-TW" sz="1200" b="0" i="0" u="none" strike="noStrike" kern="1200" dirty="0" smtClean="0">
                <a:solidFill>
                  <a:schemeClr val="tx1"/>
                </a:solidFill>
                <a:effectLst/>
                <a:latin typeface="+mn-lt"/>
                <a:ea typeface="+mn-ea"/>
                <a:cs typeface="+mn-cs"/>
              </a:rPr>
              <a:t> at the end of the infectious period. Bold gray, the optimum reproductive number. Thin gray, the effective reproductive number when binding avidity is fixed at 0.</a:t>
            </a:r>
            <a:endParaRPr lang="en-GB" altLang="zh-TW" baseline="0" dirty="0" smtClean="0"/>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10</a:t>
            </a:fld>
            <a:endParaRPr lang="en-GB"/>
          </a:p>
        </p:txBody>
      </p:sp>
    </p:spTree>
    <p:extLst>
      <p:ext uri="{BB962C8B-B14F-4D97-AF65-F5344CB8AC3E}">
        <p14:creationId xmlns:p14="http://schemas.microsoft.com/office/powerpoint/2010/main" val="252436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dirty="0" smtClean="0"/>
              <a:t>figure: </a:t>
            </a:r>
            <a:r>
              <a:rPr lang="en-GB" altLang="zh-TW" dirty="0" err="1" smtClean="0"/>
              <a:t>workdir</a:t>
            </a:r>
            <a:r>
              <a:rPr lang="en-GB" altLang="zh-TW" dirty="0" smtClean="0"/>
              <a:t> </a:t>
            </a:r>
            <a:r>
              <a:rPr lang="en-GB" altLang="zh-TW" dirty="0" err="1" smtClean="0"/>
              <a:t>Github</a:t>
            </a:r>
            <a:r>
              <a:rPr lang="en-GB" altLang="zh-TW" dirty="0" smtClean="0"/>
              <a:t>\</a:t>
            </a:r>
            <a:r>
              <a:rPr lang="en-GB" altLang="zh-TW" dirty="0" err="1" smtClean="0"/>
              <a:t>BindingAnal</a:t>
            </a:r>
            <a:r>
              <a:rPr lang="en-GB" altLang="zh-TW" dirty="0" smtClean="0"/>
              <a:t>\fitness\</a:t>
            </a:r>
            <a:r>
              <a:rPr lang="en-GB" altLang="zh-TW" dirty="0" err="1" smtClean="0"/>
              <a:t>tradeoff</a:t>
            </a:r>
            <a:r>
              <a:rPr lang="en-GB" altLang="zh-TW" dirty="0" smtClean="0"/>
              <a:t>\</a:t>
            </a:r>
            <a:r>
              <a:rPr lang="en-GB" altLang="zh-TW" dirty="0" err="1" smtClean="0"/>
              <a:t>Mtradeoff</a:t>
            </a:r>
            <a:r>
              <a:rPr lang="en-GB" altLang="zh-TW" dirty="0" smtClean="0"/>
              <a:t>\figs\fitness</a:t>
            </a:r>
            <a:endParaRPr lang="en-GB" dirty="0" smtClean="0"/>
          </a:p>
          <a:p>
            <a:r>
              <a:rPr lang="en-GB" altLang="zh-TW" dirty="0" err="1" smtClean="0"/>
              <a:t>workdir</a:t>
            </a:r>
            <a:r>
              <a:rPr lang="en-GB" altLang="zh-TW" dirty="0" smtClean="0"/>
              <a:t> </a:t>
            </a:r>
            <a:r>
              <a:rPr lang="en-GB" dirty="0" err="1" smtClean="0"/>
              <a:t>Github</a:t>
            </a:r>
            <a:r>
              <a:rPr lang="en-GB" dirty="0" smtClean="0"/>
              <a:t>\</a:t>
            </a:r>
            <a:r>
              <a:rPr lang="en-GB" dirty="0" err="1" smtClean="0"/>
              <a:t>BindingAnal</a:t>
            </a:r>
            <a:r>
              <a:rPr lang="en-GB" dirty="0" smtClean="0"/>
              <a:t>\fitness\</a:t>
            </a:r>
            <a:r>
              <a:rPr lang="en-GB" dirty="0" err="1" smtClean="0"/>
              <a:t>tradeoff</a:t>
            </a:r>
            <a:r>
              <a:rPr lang="en-GB" dirty="0" smtClean="0"/>
              <a:t>\</a:t>
            </a:r>
            <a:r>
              <a:rPr lang="en-GB" dirty="0" err="1" smtClean="0"/>
              <a:t>Mtradeoff</a:t>
            </a:r>
            <a:endParaRPr lang="en-GB" dirty="0" smtClean="0"/>
          </a:p>
          <a:p>
            <a:r>
              <a:rPr lang="en-GB" altLang="zh-TW" sz="1200" b="0" i="0" u="none" strike="noStrike" kern="1200" baseline="0" dirty="0" smtClean="0">
                <a:solidFill>
                  <a:schemeClr val="tx1"/>
                </a:solidFill>
                <a:latin typeface="+mn-lt"/>
                <a:ea typeface="+mn-ea"/>
                <a:cs typeface="+mn-cs"/>
              </a:rPr>
              <a:t>function: </a:t>
            </a:r>
            <a:r>
              <a:rPr lang="en-US" baseline="0" dirty="0" smtClean="0"/>
              <a:t> </a:t>
            </a:r>
            <a:r>
              <a:rPr lang="en-GB" baseline="0" dirty="0" smtClean="0"/>
              <a:t>plotMutSelBalance_3D()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input: </a:t>
            </a:r>
            <a:r>
              <a:rPr lang="en-US" altLang="zh-TW" sz="1200" b="0" i="0" u="none" strike="noStrike" kern="1200" baseline="0" dirty="0" err="1" smtClean="0">
                <a:solidFill>
                  <a:schemeClr val="tx1"/>
                </a:solidFill>
                <a:latin typeface="+mn-lt"/>
                <a:ea typeface="+mn-ea"/>
                <a:cs typeface="+mn-cs"/>
              </a:rPr>
              <a:t>infile</a:t>
            </a:r>
            <a:r>
              <a:rPr lang="en-US" altLang="zh-TW" sz="1200" b="0" i="0" u="none" strike="noStrike" kern="1200" baseline="0" dirty="0" smtClean="0">
                <a:solidFill>
                  <a:schemeClr val="tx1"/>
                </a:solidFill>
                <a:latin typeface="+mn-lt"/>
                <a:ea typeface="+mn-ea"/>
                <a:cs typeface="+mn-cs"/>
              </a:rPr>
              <a:t> = </a:t>
            </a:r>
            <a:r>
              <a:rPr lang="en-US" altLang="zh-TW" sz="1200" b="0" i="0" u="none" strike="noStrike" kern="1200" baseline="0" dirty="0" err="1" smtClean="0">
                <a:solidFill>
                  <a:schemeClr val="tx1"/>
                </a:solidFill>
                <a:latin typeface="+mn-lt"/>
                <a:ea typeface="+mn-ea"/>
                <a:cs typeface="+mn-cs"/>
              </a:rPr>
              <a:t>dat</a:t>
            </a:r>
            <a:r>
              <a:rPr lang="en-US" altLang="zh-TW" sz="1200" b="0" i="0" u="none" strike="noStrike" kern="1200" baseline="0" dirty="0" smtClean="0">
                <a:solidFill>
                  <a:schemeClr val="tx1"/>
                </a:solidFill>
                <a:latin typeface="+mn-lt"/>
                <a:ea typeface="+mn-ea"/>
                <a:cs typeface="+mn-cs"/>
              </a:rPr>
              <a:t>/lowV0/hostKs_low_adaptive.csv</a:t>
            </a:r>
          </a:p>
          <a:p>
            <a:endParaRPr lang="en-GB" baseline="0" dirty="0" smtClean="0"/>
          </a:p>
          <a:p>
            <a:r>
              <a:rPr lang="en-GB" dirty="0" smtClean="0"/>
              <a:t>#plotMutSelBalanceT200_3D,</a:t>
            </a:r>
            <a:r>
              <a:rPr lang="en-GB" baseline="0" dirty="0" smtClean="0"/>
              <a:t> why there is an error message?</a:t>
            </a:r>
          </a:p>
          <a:p>
            <a:r>
              <a:rPr lang="en-US" altLang="zh-TW" sz="1200" b="0" i="0" u="none" strike="noStrike" kern="1200" baseline="0" dirty="0" smtClean="0">
                <a:solidFill>
                  <a:schemeClr val="tx1"/>
                </a:solidFill>
                <a:latin typeface="+mn-lt"/>
                <a:ea typeface="+mn-ea"/>
                <a:cs typeface="+mn-cs"/>
              </a:rPr>
              <a:t>20170426</a:t>
            </a:r>
          </a:p>
          <a:p>
            <a:r>
              <a:rPr lang="en-US" altLang="zh-TW" sz="1200" b="0" i="0" u="none" strike="noStrike" kern="1200" baseline="0" dirty="0" smtClean="0">
                <a:solidFill>
                  <a:schemeClr val="tx1"/>
                </a:solidFill>
                <a:latin typeface="+mn-lt"/>
                <a:ea typeface="+mn-ea"/>
                <a:cs typeface="+mn-cs"/>
              </a:rPr>
              <a:t>Check the following line?</a:t>
            </a:r>
          </a:p>
          <a:p>
            <a:r>
              <a:rPr lang="en-US" altLang="zh-TW" sz="1200" b="0" i="0" u="none" strike="noStrike" kern="1200" baseline="0" dirty="0" smtClean="0">
                <a:solidFill>
                  <a:schemeClr val="tx1"/>
                </a:solidFill>
                <a:latin typeface="+mn-lt"/>
                <a:ea typeface="+mn-ea"/>
                <a:cs typeface="+mn-cs"/>
              </a:rPr>
              <a:t>opt = </a:t>
            </a:r>
            <a:r>
              <a:rPr lang="en-US" altLang="zh-TW" sz="1200" b="0" i="0" u="none" strike="noStrike" kern="1200" baseline="0" dirty="0" err="1" smtClean="0">
                <a:solidFill>
                  <a:schemeClr val="tx1"/>
                </a:solidFill>
                <a:latin typeface="+mn-lt"/>
                <a:ea typeface="+mn-ea"/>
                <a:cs typeface="+mn-cs"/>
              </a:rPr>
              <a:t>fminunc</a:t>
            </a:r>
            <a:r>
              <a:rPr lang="en-US" altLang="zh-TW" sz="1200" b="0" i="0" u="none" strike="noStrike" kern="1200" baseline="0" dirty="0" smtClean="0">
                <a:solidFill>
                  <a:schemeClr val="tx1"/>
                </a:solidFill>
                <a:latin typeface="+mn-lt"/>
                <a:ea typeface="+mn-ea"/>
                <a:cs typeface="+mn-cs"/>
              </a:rPr>
              <a:t>(f,[v1,v2]);</a:t>
            </a:r>
          </a:p>
          <a:p>
            <a:r>
              <a:rPr lang="en-US" altLang="zh-TW" sz="1200" b="0" i="0" u="none" strike="noStrike" kern="1200" baseline="0" dirty="0" err="1" smtClean="0">
                <a:solidFill>
                  <a:schemeClr val="tx1"/>
                </a:solidFill>
                <a:latin typeface="+mn-lt"/>
                <a:ea typeface="+mn-ea"/>
                <a:cs typeface="+mn-cs"/>
              </a:rPr>
              <a:t>Vopt</a:t>
            </a:r>
            <a:r>
              <a:rPr lang="en-US" altLang="zh-TW" sz="1200" b="0" i="0" u="none" strike="noStrike" kern="1200" baseline="0" dirty="0" smtClean="0">
                <a:solidFill>
                  <a:schemeClr val="tx1"/>
                </a:solidFill>
                <a:latin typeface="+mn-lt"/>
                <a:ea typeface="+mn-ea"/>
                <a:cs typeface="+mn-cs"/>
              </a:rPr>
              <a:t> = </a:t>
            </a:r>
            <a:r>
              <a:rPr lang="en-US" altLang="zh-TW" sz="1200" b="0" i="0" u="none" strike="noStrike" kern="1200" baseline="0" dirty="0" err="1" smtClean="0">
                <a:solidFill>
                  <a:schemeClr val="tx1"/>
                </a:solidFill>
                <a:latin typeface="+mn-lt"/>
                <a:ea typeface="+mn-ea"/>
                <a:cs typeface="+mn-cs"/>
              </a:rPr>
              <a:t>fminunc</a:t>
            </a:r>
            <a:r>
              <a:rPr lang="en-US" altLang="zh-TW" sz="1200" b="0" i="0" u="none" strike="noStrike" kern="1200" baseline="0" dirty="0" smtClean="0">
                <a:solidFill>
                  <a:schemeClr val="tx1"/>
                </a:solidFill>
                <a:latin typeface="+mn-lt"/>
                <a:ea typeface="+mn-ea"/>
                <a:cs typeface="+mn-cs"/>
              </a:rPr>
              <a:t>(f,[v2]);</a:t>
            </a:r>
          </a:p>
          <a:p>
            <a:endParaRPr lang="en-GB" dirty="0" smtClean="0"/>
          </a:p>
          <a:p>
            <a:r>
              <a:rPr lang="en-GB" dirty="0" err="1" smtClean="0"/>
              <a:t>Legned</a:t>
            </a:r>
            <a:r>
              <a:rPr lang="en-GB" dirty="0" smtClean="0"/>
              <a:t>:</a:t>
            </a:r>
          </a:p>
          <a:p>
            <a:r>
              <a:rPr lang="en-US" altLang="zh-TW" sz="1200" b="0" i="0" u="none" strike="noStrike" kern="1200" dirty="0" smtClean="0">
                <a:solidFill>
                  <a:schemeClr val="tx1"/>
                </a:solidFill>
                <a:effectLst/>
                <a:latin typeface="+mn-lt"/>
                <a:ea typeface="+mn-ea"/>
                <a:cs typeface="+mn-cs"/>
              </a:rPr>
              <a:t>Figure7. Within-host and between-host relative fitness by binding avidity and antigenic change. Within-host relative fitness is shown by the red surface. Between-host relative fitness is shown by the  surface ranging from blue (low) to yellow (high) to represent the value from low to high.</a:t>
            </a:r>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11</a:t>
            </a:fld>
            <a:endParaRPr lang="en-GB"/>
          </a:p>
        </p:txBody>
      </p:sp>
    </p:spTree>
    <p:extLst>
      <p:ext uri="{BB962C8B-B14F-4D97-AF65-F5344CB8AC3E}">
        <p14:creationId xmlns:p14="http://schemas.microsoft.com/office/powerpoint/2010/main" val="407325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it to simulated binding avidity.</a:t>
            </a:r>
          </a:p>
          <a:p>
            <a:endParaRPr lang="en-GB" dirty="0" smtClean="0"/>
          </a:p>
          <a:p>
            <a:r>
              <a:rPr lang="en-GB" dirty="0" err="1" smtClean="0"/>
              <a:t>workdir</a:t>
            </a:r>
            <a:r>
              <a:rPr lang="en-GB" dirty="0" smtClean="0"/>
              <a:t>:</a:t>
            </a:r>
            <a:r>
              <a:rPr lang="en-GB" baseline="0" dirty="0" smtClean="0"/>
              <a:t> E:\Documents\Github\BindingAnal\ParseTree\mat\Mparsetree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smtClean="0">
                <a:solidFill>
                  <a:schemeClr val="tx1"/>
                </a:solidFill>
                <a:latin typeface="+mn-lt"/>
                <a:ea typeface="+mn-ea"/>
                <a:cs typeface="+mn-cs"/>
              </a:rPr>
              <a:t>function: </a:t>
            </a:r>
            <a:r>
              <a:rPr lang="en-GB" sz="1200" b="0" i="0" u="none" strike="noStrike" kern="1200" baseline="0" dirty="0" err="1" smtClean="0">
                <a:solidFill>
                  <a:schemeClr val="tx1"/>
                </a:solidFill>
                <a:latin typeface="+mn-lt"/>
                <a:ea typeface="+mn-ea"/>
                <a:cs typeface="+mn-cs"/>
              </a:rPr>
              <a:t>plotNetchargeByTimeSim</a:t>
            </a:r>
            <a:r>
              <a:rPr lang="en-GB" sz="1200" b="0" i="0" u="none" strike="noStrike" kern="1200" baseline="0" dirty="0" smtClean="0">
                <a:solidFill>
                  <a:schemeClr val="tx1"/>
                </a:solidFill>
                <a:latin typeface="+mn-lt"/>
                <a:ea typeface="+mn-ea"/>
                <a:cs typeface="+mn-cs"/>
              </a:rPr>
              <a:t>(</a:t>
            </a:r>
            <a:r>
              <a:rPr lang="en-GB" sz="1200" b="0" i="0" u="none" strike="noStrike" kern="1200" baseline="0" dirty="0" err="1" smtClean="0">
                <a:solidFill>
                  <a:schemeClr val="tx1"/>
                </a:solidFill>
                <a:latin typeface="+mn-lt"/>
                <a:ea typeface="+mn-ea"/>
                <a:cs typeface="+mn-cs"/>
              </a:rPr>
              <a:t>infile</a:t>
            </a:r>
            <a:r>
              <a:rPr lang="en-GB" sz="1200" b="0" i="0" u="none" strike="noStrike" kern="1200" baseline="0" dirty="0" smtClean="0">
                <a:solidFill>
                  <a:schemeClr val="tx1"/>
                </a:solidFill>
                <a:latin typeface="+mn-lt"/>
                <a:ea typeface="+mn-ea"/>
                <a:cs typeface="+mn-cs"/>
              </a:rPr>
              <a:t>, </a:t>
            </a:r>
            <a:r>
              <a:rPr lang="en-GB" sz="1200" b="0" i="0" u="none" strike="noStrike" kern="1200" baseline="0" dirty="0" err="1" smtClean="0">
                <a:solidFill>
                  <a:schemeClr val="tx1"/>
                </a:solidFill>
                <a:latin typeface="+mn-lt"/>
                <a:ea typeface="+mn-ea"/>
                <a:cs typeface="+mn-cs"/>
              </a:rPr>
              <a:t>infileB</a:t>
            </a:r>
            <a:r>
              <a:rPr lang="en-GB" sz="1200" b="0" i="0" u="none" strike="noStrike" kern="1200" baseline="0" dirty="0" smtClean="0">
                <a:solidFill>
                  <a:schemeClr val="tx1"/>
                </a:solidFill>
                <a:latin typeface="+mn-lt"/>
                <a:ea typeface="+mn-ea"/>
                <a:cs typeface="+mn-cs"/>
              </a:rPr>
              <a:t>)</a:t>
            </a:r>
          </a:p>
          <a:p>
            <a:r>
              <a:rPr lang="en-GB" dirty="0" err="1" smtClean="0"/>
              <a:t>infile</a:t>
            </a:r>
            <a:r>
              <a:rPr lang="en-GB" dirty="0" smtClean="0"/>
              <a:t> = ‘</a:t>
            </a:r>
            <a:r>
              <a:rPr lang="en-GB" dirty="0" err="1" smtClean="0"/>
              <a:t>dat</a:t>
            </a:r>
            <a:r>
              <a:rPr lang="en-GB" dirty="0" smtClean="0"/>
              <a:t>/lowV0/voutput1_low_adaptive_tree_300_simple.mat’</a:t>
            </a:r>
          </a:p>
          <a:p>
            <a:r>
              <a:rPr lang="en-GB" dirty="0" err="1" smtClean="0"/>
              <a:t>infileB</a:t>
            </a:r>
            <a:r>
              <a:rPr lang="en-GB" dirty="0" smtClean="0"/>
              <a:t> = ‘</a:t>
            </a:r>
            <a:r>
              <a:rPr lang="en-GB" dirty="0" err="1" smtClean="0"/>
              <a:t>dat</a:t>
            </a:r>
            <a:r>
              <a:rPr lang="en-GB" dirty="0" smtClean="0"/>
              <a:t>/lowV0/</a:t>
            </a:r>
            <a:r>
              <a:rPr lang="en-GB" dirty="0" err="1" smtClean="0"/>
              <a:t>virusbinding_low_adaptive.mat</a:t>
            </a:r>
            <a:r>
              <a:rPr lang="en-GB" dirty="0" smtClean="0"/>
              <a:t>’</a:t>
            </a:r>
          </a:p>
          <a:p>
            <a:endParaRPr lang="en-US" altLang="zh-TW" dirty="0" smtClean="0"/>
          </a:p>
          <a:p>
            <a:r>
              <a:rPr lang="en-US" altLang="zh-TW" dirty="0" smtClean="0"/>
              <a:t>How</a:t>
            </a:r>
            <a:r>
              <a:rPr lang="en-US" altLang="zh-TW" baseline="0" dirty="0" smtClean="0"/>
              <a:t> to generate </a:t>
            </a:r>
            <a:r>
              <a:rPr lang="en-US" altLang="zh-TW" baseline="0" dirty="0" err="1" smtClean="0"/>
              <a:t>infile</a:t>
            </a:r>
            <a:r>
              <a:rPr lang="en-US" altLang="zh-TW" baseline="0" dirty="0" smtClean="0"/>
              <a:t> </a:t>
            </a:r>
            <a:r>
              <a:rPr lang="en-US" altLang="zh-TW" dirty="0" err="1" smtClean="0"/>
              <a:t>simple.mat</a:t>
            </a:r>
            <a:r>
              <a:rPr lang="en-US" altLang="zh-TW"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baseline="0" dirty="0" smtClean="0"/>
              <a:t>The </a:t>
            </a:r>
            <a:r>
              <a:rPr lang="en-GB" altLang="zh-TW" baseline="0" dirty="0" err="1" smtClean="0"/>
              <a:t>simple.mat</a:t>
            </a:r>
            <a:r>
              <a:rPr lang="en-GB" altLang="zh-TW" baseline="0" dirty="0" smtClean="0"/>
              <a:t> contains 3 columns b, d, names. </a:t>
            </a:r>
            <a:r>
              <a:rPr lang="en-US" altLang="zh-TW" dirty="0" smtClean="0"/>
              <a:t>The file will be produced</a:t>
            </a:r>
            <a:r>
              <a:rPr lang="en-US" altLang="zh-TW" baseline="0" dirty="0" smtClean="0"/>
              <a:t> in the function </a:t>
            </a:r>
            <a:r>
              <a:rPr lang="en-US" altLang="zh-TW" dirty="0" err="1" smtClean="0"/>
              <a:t>make_infection_tree</a:t>
            </a:r>
            <a:r>
              <a:rPr lang="en-US" altLang="zh-TW" dirty="0" smtClean="0"/>
              <a:t>/</a:t>
            </a:r>
            <a:r>
              <a:rPr lang="en-US" altLang="zh-TW" dirty="0" err="1" smtClean="0"/>
              <a:t>BuildTree_indiv_nexus</a:t>
            </a:r>
            <a:r>
              <a:rPr lang="en-US" altLang="zh-TW" dirty="0" smtClean="0"/>
              <a:t>(filename, </a:t>
            </a:r>
            <a:r>
              <a:rPr lang="en-US" altLang="zh-TW" dirty="0" err="1" smtClean="0"/>
              <a:t>n_seqs</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function</a:t>
            </a:r>
            <a:r>
              <a:rPr lang="en-US" dirty="0" smtClean="0"/>
              <a:t> will</a:t>
            </a:r>
            <a:r>
              <a:rPr lang="en-US" baseline="0" dirty="0" smtClean="0"/>
              <a:t> be called by </a:t>
            </a:r>
            <a:r>
              <a:rPr lang="en-US" baseline="0" dirty="0" err="1" smtClean="0"/>
              <a:t>main_generate_tree</a:t>
            </a:r>
            <a:r>
              <a:rPr lang="en-US" baseline="0" dirty="0" smtClean="0"/>
              <a:t>() and the [</a:t>
            </a:r>
            <a:r>
              <a:rPr lang="en-US" altLang="zh-TW" sz="1200" b="0" i="0" u="none" strike="noStrike" kern="1200" baseline="0" dirty="0" err="1" smtClean="0">
                <a:solidFill>
                  <a:schemeClr val="tx1"/>
                </a:solidFill>
                <a:latin typeface="+mn-lt"/>
                <a:ea typeface="+mn-ea"/>
                <a:cs typeface="+mn-cs"/>
              </a:rPr>
              <a:t>filename_infectionTreeData</a:t>
            </a:r>
            <a:r>
              <a:rPr lang="en-US" altLang="zh-TW" sz="1200" b="0" i="0" u="none" strike="noStrike" kern="1200" baseline="0" dirty="0" smtClean="0">
                <a:solidFill>
                  <a:schemeClr val="tx1"/>
                </a:solidFill>
                <a:latin typeface="+mn-lt"/>
                <a:ea typeface="+mn-ea"/>
                <a:cs typeface="+mn-cs"/>
              </a:rPr>
              <a:t>]_</a:t>
            </a:r>
            <a:r>
              <a:rPr lang="en-US" altLang="zh-TW" sz="1200" b="0" i="0" u="none" strike="noStrike" kern="1200" baseline="0" dirty="0" err="1" smtClean="0">
                <a:solidFill>
                  <a:schemeClr val="tx1"/>
                </a:solidFill>
                <a:latin typeface="+mn-lt"/>
                <a:ea typeface="+mn-ea"/>
                <a:cs typeface="+mn-cs"/>
              </a:rPr>
              <a:t>simple.mat</a:t>
            </a:r>
            <a:r>
              <a:rPr lang="en-US" altLang="zh-TW" sz="1200" b="0" i="0" u="none" strike="noStrike" kern="1200" baseline="0" dirty="0" smtClean="0">
                <a:solidFill>
                  <a:schemeClr val="tx1"/>
                </a:solidFill>
                <a:latin typeface="+mn-lt"/>
                <a:ea typeface="+mn-ea"/>
                <a:cs typeface="+mn-cs"/>
              </a:rPr>
              <a:t> will be produced.</a:t>
            </a:r>
            <a:endParaRPr lang="en-GB" baseline="0" dirty="0" smtClean="0"/>
          </a:p>
          <a:p>
            <a:endParaRPr lang="en-GB" baseline="0" dirty="0" smtClean="0"/>
          </a:p>
          <a:p>
            <a:r>
              <a:rPr lang="en-GB" baseline="0" dirty="0" smtClean="0"/>
              <a:t>How to generate </a:t>
            </a:r>
            <a:r>
              <a:rPr lang="en-GB" baseline="0" dirty="0" err="1" smtClean="0"/>
              <a:t>infileB</a:t>
            </a:r>
            <a:r>
              <a:rPr lang="en-GB" baseline="0" dirty="0" smtClean="0"/>
              <a:t> mat file.</a:t>
            </a:r>
          </a:p>
          <a:p>
            <a:r>
              <a:rPr lang="en-GB" baseline="0" dirty="0" err="1" smtClean="0"/>
              <a:t>infileB</a:t>
            </a:r>
            <a:r>
              <a:rPr lang="en-GB" baseline="0" dirty="0" smtClean="0"/>
              <a:t>  </a:t>
            </a:r>
            <a:r>
              <a:rPr lang="en-GB" baseline="0" dirty="0" err="1" smtClean="0"/>
              <a:t>contrains</a:t>
            </a:r>
            <a:r>
              <a:rPr lang="en-GB" baseline="0" dirty="0" smtClean="0"/>
              <a:t> </a:t>
            </a:r>
            <a:r>
              <a:rPr lang="en-GB" baseline="0" dirty="0" err="1" smtClean="0"/>
              <a:t>vopt</a:t>
            </a:r>
            <a:r>
              <a:rPr lang="en-GB" baseline="0" dirty="0" smtClean="0"/>
              <a:t>, it is produced in the function </a:t>
            </a:r>
            <a:r>
              <a:rPr lang="en-GB" altLang="zh-TW" dirty="0" err="1" smtClean="0"/>
              <a:t>plotPopRfromSk</a:t>
            </a:r>
            <a:r>
              <a:rPr lang="en-GB" altLang="zh-TW" dirty="0" smtClean="0"/>
              <a:t>.</a:t>
            </a:r>
            <a:endParaRPr lang="en-GB" baseline="0" dirty="0" smtClean="0"/>
          </a:p>
          <a:p>
            <a:r>
              <a:rPr lang="en-GB" altLang="zh-TW" dirty="0" smtClean="0"/>
              <a:t>The file is generated by </a:t>
            </a:r>
            <a:r>
              <a:rPr lang="en-GB" altLang="zh-TW" dirty="0" err="1" smtClean="0"/>
              <a:t>plotPopRfromSkwithBinding</a:t>
            </a:r>
            <a:r>
              <a:rPr lang="en-GB" altLang="zh-TW" dirty="0" smtClean="0"/>
              <a:t> (see</a:t>
            </a:r>
            <a:r>
              <a:rPr lang="en-GB" altLang="zh-TW" baseline="0" dirty="0" smtClean="0"/>
              <a:t> figure6 descriptions</a:t>
            </a:r>
            <a:r>
              <a:rPr lang="en-GB" altLang="zh-TW" dirty="0" smtClean="0"/>
              <a:t>).</a:t>
            </a:r>
          </a:p>
          <a:p>
            <a:r>
              <a:rPr lang="en-US" altLang="zh-TW" dirty="0" smtClean="0"/>
              <a:t>#Only needs to be used for single</a:t>
            </a:r>
            <a:r>
              <a:rPr lang="en-US" altLang="zh-TW" baseline="0" dirty="0" smtClean="0"/>
              <a:t> epidemic peak</a:t>
            </a:r>
            <a:endParaRPr lang="en-GB" dirty="0" smtClean="0"/>
          </a:p>
          <a:p>
            <a:endParaRPr lang="en-GB" dirty="0" smtClean="0"/>
          </a:p>
          <a:p>
            <a:r>
              <a:rPr lang="en-GB" dirty="0" smtClean="0"/>
              <a:t>Legend:</a:t>
            </a:r>
          </a:p>
          <a:p>
            <a:r>
              <a:rPr lang="en-US" altLang="zh-TW" sz="1200" b="0" i="0" u="none" strike="noStrike" kern="1200" dirty="0" smtClean="0">
                <a:solidFill>
                  <a:schemeClr val="tx1"/>
                </a:solidFill>
                <a:effectLst/>
                <a:latin typeface="+mn-lt"/>
                <a:ea typeface="+mn-ea"/>
                <a:cs typeface="+mn-cs"/>
              </a:rPr>
              <a:t>Figure8. The deleterious effect of within-host binding avidity adaptation on viral phylogeny . Blue dots represent internal nodes from the viral phylogeny. Green dots represent external tips from the viral phylogeny. The dotted line shows the optimum virus binding avidity that will produce the greatest number of offspring at the population level. Bold gray represents mean binding avidity from internal nodes. Light gray represents mean binding avidity from external nodes Parameter values were as described  in Figure3A and B.</a:t>
            </a:r>
            <a:endParaRPr lang="en-GB" dirty="0" smtClean="0"/>
          </a:p>
        </p:txBody>
      </p:sp>
      <p:sp>
        <p:nvSpPr>
          <p:cNvPr id="4" name="Slide Number Placeholder 3"/>
          <p:cNvSpPr>
            <a:spLocks noGrp="1"/>
          </p:cNvSpPr>
          <p:nvPr>
            <p:ph type="sldNum" sz="quarter" idx="10"/>
          </p:nvPr>
        </p:nvSpPr>
        <p:spPr/>
        <p:txBody>
          <a:bodyPr/>
          <a:lstStyle/>
          <a:p>
            <a:fld id="{D4DD6020-F6E2-4E20-9301-F5ABC07137E5}" type="slidenum">
              <a:rPr lang="en-GB" smtClean="0"/>
              <a:t>12</a:t>
            </a:fld>
            <a:endParaRPr lang="en-GB"/>
          </a:p>
        </p:txBody>
      </p:sp>
    </p:spTree>
    <p:extLst>
      <p:ext uri="{BB962C8B-B14F-4D97-AF65-F5344CB8AC3E}">
        <p14:creationId xmlns:p14="http://schemas.microsoft.com/office/powerpoint/2010/main" val="423097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Studies showed that higher ratios of non-synonymous-to-synonymous substitutions on external tree branches relative to those found internally (http://dx.doi.org/10.1093/molbev/msm001). </a:t>
            </a:r>
          </a:p>
          <a:p>
            <a:endParaRPr lang="en-GB" sz="1200" b="0" i="0" u="none" strike="noStrike" kern="1200" dirty="0" smtClean="0">
              <a:solidFill>
                <a:schemeClr val="tx1"/>
              </a:solidFill>
              <a:effectLst/>
              <a:latin typeface="+mn-lt"/>
              <a:ea typeface="+mn-ea"/>
              <a:cs typeface="+mn-cs"/>
            </a:endParaRPr>
          </a:p>
          <a:p>
            <a:r>
              <a:rPr lang="en-GB" sz="1200" b="0" i="0" u="none" strike="noStrike" kern="1200" dirty="0" err="1" smtClean="0">
                <a:solidFill>
                  <a:schemeClr val="tx1"/>
                </a:solidFill>
                <a:effectLst/>
                <a:latin typeface="+mn-lt"/>
                <a:ea typeface="+mn-ea"/>
                <a:cs typeface="+mn-cs"/>
              </a:rPr>
              <a:t>workdir</a:t>
            </a:r>
            <a:r>
              <a:rPr lang="en-GB" sz="1200" b="0" i="0" u="none" strike="noStrike" kern="1200" dirty="0" smtClean="0">
                <a:solidFill>
                  <a:schemeClr val="tx1"/>
                </a:solidFill>
                <a:effectLst/>
                <a:latin typeface="+mn-lt"/>
                <a:ea typeface="+mn-ea"/>
                <a:cs typeface="+mn-cs"/>
              </a:rPr>
              <a:t>:</a:t>
            </a:r>
            <a:r>
              <a:rPr lang="en-GB" sz="1200" b="0" i="0" u="none" strike="noStrike" kern="1200" baseline="0" dirty="0" smtClean="0">
                <a:solidFill>
                  <a:schemeClr val="tx1"/>
                </a:solidFill>
                <a:effectLst/>
                <a:latin typeface="+mn-lt"/>
                <a:ea typeface="+mn-ea"/>
                <a:cs typeface="+mn-cs"/>
              </a:rPr>
              <a:t> E:\Documents\Github\BindingAnal\ParseTree\mat\Mparsetree</a:t>
            </a:r>
            <a:endParaRPr lang="en-GB"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1. To compare the variance between internal and external nodes</a:t>
            </a:r>
          </a:p>
          <a:p>
            <a:r>
              <a:rPr lang="en-GB" dirty="0" smtClean="0"/>
              <a:t>[</a:t>
            </a:r>
            <a:r>
              <a:rPr lang="en-GB" dirty="0" err="1" smtClean="0"/>
              <a:t>netcharge</a:t>
            </a:r>
            <a:r>
              <a:rPr lang="en-GB" dirty="0" smtClean="0"/>
              <a:t> ] = </a:t>
            </a:r>
            <a:r>
              <a:rPr lang="en-GB" dirty="0" err="1" smtClean="0"/>
              <a:t>calNetCharge</a:t>
            </a:r>
            <a:r>
              <a:rPr lang="en-GB" dirty="0" smtClean="0"/>
              <a:t>( )</a:t>
            </a:r>
          </a:p>
          <a:p>
            <a:endParaRPr lang="en-GB" dirty="0" smtClean="0"/>
          </a:p>
          <a:p>
            <a:r>
              <a:rPr lang="en-GB" dirty="0" smtClean="0"/>
              <a:t>How I</a:t>
            </a:r>
            <a:r>
              <a:rPr lang="en-GB" baseline="0" dirty="0" smtClean="0"/>
              <a:t> produce the following values? Check the scripts.txt</a:t>
            </a:r>
            <a:endParaRPr lang="en-GB" dirty="0" smtClean="0"/>
          </a:p>
          <a:p>
            <a:r>
              <a:rPr lang="en-GB" dirty="0" smtClean="0"/>
              <a:t>internal vs external</a:t>
            </a:r>
          </a:p>
          <a:p>
            <a:r>
              <a:rPr lang="en-GB" baseline="0" dirty="0" smtClean="0"/>
              <a:t>proportion of </a:t>
            </a:r>
            <a:r>
              <a:rPr lang="en-GB" baseline="0" dirty="0" err="1" smtClean="0"/>
              <a:t>netcharge</a:t>
            </a:r>
            <a:r>
              <a:rPr lang="en-GB" baseline="0" dirty="0" smtClean="0"/>
              <a:t> change (</a:t>
            </a:r>
            <a:r>
              <a:rPr lang="en-GB" dirty="0" smtClean="0"/>
              <a:t>7.8% vs</a:t>
            </a:r>
            <a:r>
              <a:rPr lang="en-GB" baseline="0" dirty="0" smtClean="0"/>
              <a:t> </a:t>
            </a:r>
            <a:r>
              <a:rPr lang="en-GB" dirty="0" smtClean="0"/>
              <a:t>12.1%) </a:t>
            </a:r>
          </a:p>
          <a:p>
            <a:r>
              <a:rPr lang="en-GB" dirty="0" smtClean="0"/>
              <a:t>the</a:t>
            </a:r>
            <a:r>
              <a:rPr lang="en-GB" baseline="0" dirty="0" smtClean="0"/>
              <a:t> variance (1.13 vs 1.18)</a:t>
            </a:r>
          </a:p>
          <a:p>
            <a:r>
              <a:rPr lang="en-GB" dirty="0" err="1" smtClean="0"/>
              <a:t>netcharge</a:t>
            </a:r>
            <a:r>
              <a:rPr lang="en-GB" baseline="0" dirty="0" smtClean="0"/>
              <a:t> prevalence(&gt;18) (20.0% vs 18.7%)</a:t>
            </a:r>
            <a:endParaRPr lang="en-GB" dirty="0" smtClean="0"/>
          </a:p>
          <a:p>
            <a:endParaRPr lang="en-GB" dirty="0" smtClean="0"/>
          </a:p>
          <a:p>
            <a:endParaRPr lang="en-GB" dirty="0" smtClean="0"/>
          </a:p>
          <a:p>
            <a:r>
              <a:rPr lang="en-GB" dirty="0" smtClean="0"/>
              <a:t>2. To find</a:t>
            </a:r>
            <a:r>
              <a:rPr lang="en-GB" baseline="0" dirty="0" smtClean="0"/>
              <a:t> out the </a:t>
            </a:r>
            <a:endParaRPr lang="en-GB" dirty="0" smtClean="0"/>
          </a:p>
          <a:p>
            <a:r>
              <a:rPr lang="en-GB" dirty="0" smtClean="0"/>
              <a:t>which code produce this hm_h3n2_ny_charge_1993_2006.mat</a:t>
            </a:r>
            <a:r>
              <a:rPr lang="en-GB" baseline="0" dirty="0" smtClean="0"/>
              <a:t> and </a:t>
            </a:r>
            <a:r>
              <a:rPr lang="en-GB" sz="1200" b="0" i="0" u="none" strike="noStrike" kern="1200" baseline="0" dirty="0" err="1" smtClean="0">
                <a:solidFill>
                  <a:schemeClr val="tx1"/>
                </a:solidFill>
                <a:latin typeface="+mn-lt"/>
                <a:ea typeface="+mn-ea"/>
                <a:cs typeface="+mn-cs"/>
              </a:rPr>
              <a:t>newick_elements.mat</a:t>
            </a:r>
            <a:r>
              <a:rPr lang="en-GB" sz="1200" b="0" i="0" u="none" strike="noStrike" kern="1200" baseline="0" dirty="0" smtClean="0">
                <a:solidFill>
                  <a:schemeClr val="tx1"/>
                </a:solidFill>
                <a:latin typeface="+mn-lt"/>
                <a:ea typeface="+mn-ea"/>
                <a:cs typeface="+mn-cs"/>
              </a:rPr>
              <a:t>?</a:t>
            </a:r>
          </a:p>
          <a:p>
            <a:r>
              <a:rPr lang="en-GB" dirty="0" smtClean="0"/>
              <a:t>hm_h3n2_ny_charge_1993_2006.mat</a:t>
            </a:r>
            <a:r>
              <a:rPr lang="en-GB" baseline="0" dirty="0" smtClean="0"/>
              <a:t> is not consistent to my tree file</a:t>
            </a:r>
          </a:p>
          <a:p>
            <a:endParaRPr lang="en-GB" baseline="0" dirty="0" smtClean="0"/>
          </a:p>
          <a:p>
            <a:r>
              <a:rPr lang="en-GB" baseline="0" dirty="0" smtClean="0"/>
              <a:t>Legend:</a:t>
            </a:r>
          </a:p>
          <a:p>
            <a:r>
              <a:rPr lang="en-US" altLang="zh-TW" sz="1200" b="0" i="0" u="none" strike="noStrike" kern="1200" dirty="0" smtClean="0">
                <a:solidFill>
                  <a:schemeClr val="tx1"/>
                </a:solidFill>
                <a:effectLst/>
                <a:latin typeface="+mn-lt"/>
                <a:ea typeface="+mn-ea"/>
                <a:cs typeface="+mn-cs"/>
              </a:rPr>
              <a:t>Figure9. Phylogenetic  analysis  of cellular receptor binding avidity. (A) The maximum clade credibility (MCC) tree for the H3N2 viral isolates from New York State, with HA net charge values mapped onto all inferred internal nodes and all observed external nodes. Numbers next to the bracketed clades denote the $\#NGS$ group. (B) Viral net charge dynamics over time. Each point represents a node from (A) and is colored by whether it is classified as an internal trunk node (red circle), an internal non-trunk node (blue dot), or an external node (green ‘x’). Its placement along the x-axis corresponds to the inferred or observed time of the node in the phylogeny. Its placement along the y-axis corresponds to its calculated net charge value. Each of the four subplots shows viral net charge dynamics for a single $\#NGS$ group. The total number of net charge changes occurring along internal branches (including trunk and non-trunk internal branches) was approximately $40\%$ less than the total number of net charge changes occurring along external branches. Normalizing by total branch lengths of internal and external branches yielded similar results, with fewer net charge changes occurring per unit time on internal relative to external branches.</a:t>
            </a:r>
            <a:endParaRPr lang="en-GB" baseline="0" dirty="0" smtClean="0"/>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4DD6020-F6E2-4E20-9301-F5ABC07137E5}" type="slidenum">
              <a:rPr lang="en-GB" smtClean="0"/>
              <a:t>13</a:t>
            </a:fld>
            <a:endParaRPr lang="en-GB"/>
          </a:p>
        </p:txBody>
      </p:sp>
    </p:spTree>
    <p:extLst>
      <p:ext uri="{BB962C8B-B14F-4D97-AF65-F5344CB8AC3E}">
        <p14:creationId xmlns:p14="http://schemas.microsoft.com/office/powerpoint/2010/main" val="111022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21EA86C-70E0-49B6-97A3-382949972FAE}" type="datetimeFigureOut">
              <a:rPr lang="en-GB" smtClean="0"/>
              <a:t>22/05/2017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126642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21EA86C-70E0-49B6-97A3-382949972FAE}" type="datetimeFigureOut">
              <a:rPr lang="en-GB" smtClean="0"/>
              <a:t>22/05/2017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110266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21EA86C-70E0-49B6-97A3-382949972FAE}" type="datetimeFigureOut">
              <a:rPr lang="en-GB" smtClean="0"/>
              <a:t>22/05/2017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60723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21EA86C-70E0-49B6-97A3-382949972FAE}" type="datetimeFigureOut">
              <a:rPr lang="en-GB" smtClean="0"/>
              <a:t>22/05/2017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2413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1EA86C-70E0-49B6-97A3-382949972FAE}" type="datetimeFigureOut">
              <a:rPr lang="en-GB" smtClean="0"/>
              <a:t>22/05/2017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280361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21EA86C-70E0-49B6-97A3-382949972FAE}" type="datetimeFigureOut">
              <a:rPr lang="en-GB" smtClean="0"/>
              <a:t>22/05/2017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115007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21EA86C-70E0-49B6-97A3-382949972FAE}" type="datetimeFigureOut">
              <a:rPr lang="en-GB" smtClean="0"/>
              <a:t>22/05/2017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364793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21EA86C-70E0-49B6-97A3-382949972FAE}" type="datetimeFigureOut">
              <a:rPr lang="en-GB" smtClean="0"/>
              <a:t>22/05/2017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2999612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EA86C-70E0-49B6-97A3-382949972FAE}" type="datetimeFigureOut">
              <a:rPr lang="en-GB" smtClean="0"/>
              <a:t>22/05/2017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293075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1EA86C-70E0-49B6-97A3-382949972FAE}" type="datetimeFigureOut">
              <a:rPr lang="en-GB" smtClean="0"/>
              <a:t>22/05/2017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287287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1EA86C-70E0-49B6-97A3-382949972FAE}" type="datetimeFigureOut">
              <a:rPr lang="en-GB" smtClean="0"/>
              <a:t>22/05/2017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32CB73-E84F-4B8E-9EC4-54B0353190A7}" type="slidenum">
              <a:rPr lang="en-GB" smtClean="0"/>
              <a:t>‹#›</a:t>
            </a:fld>
            <a:endParaRPr lang="en-GB"/>
          </a:p>
        </p:txBody>
      </p:sp>
    </p:spTree>
    <p:extLst>
      <p:ext uri="{BB962C8B-B14F-4D97-AF65-F5344CB8AC3E}">
        <p14:creationId xmlns:p14="http://schemas.microsoft.com/office/powerpoint/2010/main" val="72759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EA86C-70E0-49B6-97A3-382949972FAE}" type="datetimeFigureOut">
              <a:rPr lang="en-GB" smtClean="0"/>
              <a:t>22/05/2017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2CB73-E84F-4B8E-9EC4-54B0353190A7}" type="slidenum">
              <a:rPr lang="en-GB" smtClean="0"/>
              <a:t>‹#›</a:t>
            </a:fld>
            <a:endParaRPr lang="en-GB"/>
          </a:p>
        </p:txBody>
      </p:sp>
    </p:spTree>
    <p:extLst>
      <p:ext uri="{BB962C8B-B14F-4D97-AF65-F5344CB8AC3E}">
        <p14:creationId xmlns:p14="http://schemas.microsoft.com/office/powerpoint/2010/main" val="2791713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90.png"/><Relationship Id="rId21" Type="http://schemas.openxmlformats.org/officeDocument/2006/relationships/image" Target="../media/image41.png"/><Relationship Id="rId7" Type="http://schemas.openxmlformats.org/officeDocument/2006/relationships/image" Target="../media/image230.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31.png"/><Relationship Id="rId5" Type="http://schemas.openxmlformats.org/officeDocument/2006/relationships/image" Target="../media/image210.png"/><Relationship Id="rId15" Type="http://schemas.openxmlformats.org/officeDocument/2006/relationships/image" Target="../media/image35.png"/><Relationship Id="rId23" Type="http://schemas.openxmlformats.org/officeDocument/2006/relationships/image" Target="../media/image270.png"/><Relationship Id="rId10" Type="http://schemas.openxmlformats.org/officeDocument/2006/relationships/image" Target="../media/image30.png"/><Relationship Id="rId19" Type="http://schemas.openxmlformats.org/officeDocument/2006/relationships/image" Target="../media/image27.png"/><Relationship Id="rId4" Type="http://schemas.openxmlformats.org/officeDocument/2006/relationships/image" Target="../media/image200.png"/><Relationship Id="rId9" Type="http://schemas.openxmlformats.org/officeDocument/2006/relationships/image" Target="../media/image29.png"/><Relationship Id="rId14" Type="http://schemas.openxmlformats.org/officeDocument/2006/relationships/image" Target="../media/image250.png"/><Relationship Id="rId22"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8.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9.png"/><Relationship Id="rId10"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46.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Short-sighted evolution of Influenza cellular receptor binding avidity</a:t>
            </a:r>
          </a:p>
        </p:txBody>
      </p:sp>
      <p:sp>
        <p:nvSpPr>
          <p:cNvPr id="3" name="Subtitle 2"/>
          <p:cNvSpPr>
            <a:spLocks noGrp="1"/>
          </p:cNvSpPr>
          <p:nvPr>
            <p:ph type="subTitle" idx="1"/>
          </p:nvPr>
        </p:nvSpPr>
        <p:spPr/>
        <p:txBody>
          <a:bodyPr>
            <a:normAutofit fontScale="70000" lnSpcReduction="20000"/>
          </a:bodyPr>
          <a:lstStyle/>
          <a:p>
            <a:pPr algn="l"/>
            <a:endParaRPr lang="en-GB" dirty="0" smtClean="0">
              <a:solidFill>
                <a:schemeClr val="tx1"/>
              </a:solidFill>
            </a:endParaRPr>
          </a:p>
          <a:p>
            <a:pPr algn="l"/>
            <a:r>
              <a:rPr lang="en-GB" dirty="0" err="1" smtClean="0">
                <a:solidFill>
                  <a:schemeClr val="tx1"/>
                </a:solidFill>
              </a:rPr>
              <a:t>Authours</a:t>
            </a:r>
            <a:r>
              <a:rPr lang="en-GB" dirty="0" smtClean="0">
                <a:solidFill>
                  <a:schemeClr val="tx1"/>
                </a:solidFill>
              </a:rPr>
              <a:t>: </a:t>
            </a:r>
          </a:p>
          <a:p>
            <a:pPr algn="l"/>
            <a:r>
              <a:rPr lang="en-GB" dirty="0" smtClean="0">
                <a:solidFill>
                  <a:schemeClr val="tx1"/>
                </a:solidFill>
              </a:rPr>
              <a:t>Hsiang-Yu Yuan</a:t>
            </a:r>
          </a:p>
          <a:p>
            <a:pPr algn="l"/>
            <a:r>
              <a:rPr lang="en-GB" dirty="0" smtClean="0">
                <a:solidFill>
                  <a:schemeClr val="tx1"/>
                </a:solidFill>
              </a:rPr>
              <a:t>James Hay</a:t>
            </a:r>
          </a:p>
          <a:p>
            <a:pPr algn="l"/>
            <a:r>
              <a:rPr lang="en-GB" dirty="0" smtClean="0">
                <a:solidFill>
                  <a:schemeClr val="tx1"/>
                </a:solidFill>
              </a:rPr>
              <a:t>Katia </a:t>
            </a:r>
            <a:r>
              <a:rPr lang="en-GB" dirty="0" err="1" smtClean="0">
                <a:solidFill>
                  <a:schemeClr val="tx1"/>
                </a:solidFill>
              </a:rPr>
              <a:t>Koelle</a:t>
            </a:r>
            <a:endParaRPr lang="en-GB" dirty="0">
              <a:solidFill>
                <a:schemeClr val="tx1"/>
              </a:solidFill>
            </a:endParaRPr>
          </a:p>
        </p:txBody>
      </p:sp>
    </p:spTree>
    <p:extLst>
      <p:ext uri="{BB962C8B-B14F-4D97-AF65-F5344CB8AC3E}">
        <p14:creationId xmlns:p14="http://schemas.microsoft.com/office/powerpoint/2010/main" val="149136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figure6: </a:t>
            </a:r>
            <a:r>
              <a:rPr lang="en-GB" sz="2000" dirty="0"/>
              <a:t>The effective reproductive number </a:t>
            </a:r>
            <a:r>
              <a:rPr lang="en-GB" sz="2000" dirty="0" smtClean="0"/>
              <a:t>by </a:t>
            </a:r>
            <a:r>
              <a:rPr lang="en-GB" sz="2000" dirty="0"/>
              <a:t>time and binding </a:t>
            </a:r>
            <a:r>
              <a:rPr lang="en-GB" sz="2000" dirty="0" smtClean="0"/>
              <a:t>avidity</a:t>
            </a:r>
            <a:endParaRPr lang="en-GB" sz="2000" dirty="0"/>
          </a:p>
        </p:txBody>
      </p:sp>
      <p:sp>
        <p:nvSpPr>
          <p:cNvPr id="3" name="Content Placeholder 2"/>
          <p:cNvSpPr>
            <a:spLocks noGrp="1"/>
          </p:cNvSpPr>
          <p:nvPr>
            <p:ph idx="1"/>
          </p:nvPr>
        </p:nvSpPr>
        <p:spPr/>
        <p:txBody>
          <a:bodyPr/>
          <a:lstStyle/>
          <a:p>
            <a:endParaRPr lang="en-GB"/>
          </a:p>
        </p:txBody>
      </p:sp>
      <p:pic>
        <p:nvPicPr>
          <p:cNvPr id="5122" name="Picture 2" descr="E:\Documents\Github\BindingAnal\doc\manu\fig\Figure6_fitness_binding_low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844824"/>
            <a:ext cx="7735311" cy="411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8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a:t>figure7: Within-host and between-host relative fitness by </a:t>
            </a:r>
            <a:r>
              <a:rPr lang="en-GB" sz="2000" dirty="0" smtClean="0"/>
              <a:t>binding </a:t>
            </a:r>
            <a:r>
              <a:rPr lang="en-GB" sz="2000" dirty="0"/>
              <a:t>avidity and antigenic  changes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3562" y="1600200"/>
            <a:ext cx="6456876" cy="4525963"/>
          </a:xfrm>
        </p:spPr>
      </p:pic>
    </p:spTree>
    <p:extLst>
      <p:ext uri="{BB962C8B-B14F-4D97-AF65-F5344CB8AC3E}">
        <p14:creationId xmlns:p14="http://schemas.microsoft.com/office/powerpoint/2010/main" val="68010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figure8: </a:t>
            </a:r>
            <a:r>
              <a:rPr lang="en-GB" sz="2000" dirty="0"/>
              <a:t>The </a:t>
            </a:r>
            <a:r>
              <a:rPr lang="en-GB" sz="2000" dirty="0" smtClean="0"/>
              <a:t>deleterious </a:t>
            </a:r>
            <a:r>
              <a:rPr lang="en-GB" sz="2000" dirty="0"/>
              <a:t>e</a:t>
            </a:r>
            <a:r>
              <a:rPr lang="en-GB" sz="2000" dirty="0" smtClean="0"/>
              <a:t>ffect </a:t>
            </a:r>
            <a:r>
              <a:rPr lang="en-GB" sz="2000" dirty="0"/>
              <a:t>of </a:t>
            </a:r>
            <a:r>
              <a:rPr lang="en-GB" sz="2000" dirty="0" smtClean="0"/>
              <a:t>within-host binding </a:t>
            </a:r>
            <a:r>
              <a:rPr lang="en-GB" sz="2000" dirty="0"/>
              <a:t>a</a:t>
            </a:r>
            <a:r>
              <a:rPr lang="en-GB" sz="2000" dirty="0" smtClean="0"/>
              <a:t>vidity </a:t>
            </a:r>
            <a:r>
              <a:rPr lang="en-GB" sz="2000" dirty="0"/>
              <a:t>a</a:t>
            </a:r>
            <a:r>
              <a:rPr lang="en-GB" sz="2000" dirty="0" smtClean="0"/>
              <a:t>daptation </a:t>
            </a:r>
            <a:r>
              <a:rPr lang="en-GB" sz="2000" dirty="0"/>
              <a:t>on viral phylogeny</a:t>
            </a:r>
          </a:p>
        </p:txBody>
      </p:sp>
      <p:sp>
        <p:nvSpPr>
          <p:cNvPr id="3" name="Content Placeholder 2"/>
          <p:cNvSpPr>
            <a:spLocks noGrp="1"/>
          </p:cNvSpPr>
          <p:nvPr>
            <p:ph idx="1"/>
          </p:nvPr>
        </p:nvSpPr>
        <p:spPr/>
        <p:txBody>
          <a:bodyPr/>
          <a:lstStyle/>
          <a:p>
            <a:endParaRPr lang="en-GB" dirty="0"/>
          </a:p>
        </p:txBody>
      </p:sp>
      <p:pic>
        <p:nvPicPr>
          <p:cNvPr id="6146" name="Picture 2" descr="E:\Documents\Github\BindingAnal\doc\manu\fig\Figure7_voutput1_low_adaptive_tree_300_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43" y="2204864"/>
            <a:ext cx="8213213" cy="334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84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Figure9: </a:t>
            </a:r>
            <a:r>
              <a:rPr lang="en-GB" sz="2000" dirty="0"/>
              <a:t>P</a:t>
            </a:r>
            <a:r>
              <a:rPr lang="en-GB" sz="2000" dirty="0" smtClean="0"/>
              <a:t>hylogenetic  analysis  of cellular </a:t>
            </a:r>
            <a:r>
              <a:rPr lang="en-GB" sz="2000" dirty="0"/>
              <a:t>receptor binding </a:t>
            </a:r>
            <a:r>
              <a:rPr lang="en-GB" sz="2000" dirty="0" smtClean="0"/>
              <a:t>avidity</a:t>
            </a:r>
            <a:endParaRPr lang="en-GB" sz="2000" dirty="0"/>
          </a:p>
        </p:txBody>
      </p:sp>
      <p:sp>
        <p:nvSpPr>
          <p:cNvPr id="3" name="Content Placeholder 2"/>
          <p:cNvSpPr>
            <a:spLocks noGrp="1"/>
          </p:cNvSpPr>
          <p:nvPr>
            <p:ph idx="1"/>
          </p:nvPr>
        </p:nvSpPr>
        <p:spPr/>
        <p:txBody>
          <a:bodyPr/>
          <a:lstStyle/>
          <a:p>
            <a:endParaRPr lang="en-GB" dirty="0"/>
          </a:p>
        </p:txBody>
      </p:sp>
      <p:pic>
        <p:nvPicPr>
          <p:cNvPr id="8194" name="Picture 2" descr="E:\Documents\Github\BindingAnal\doc\manu\fig\Figure3_H3N2Tree.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553596"/>
            <a:ext cx="3744416" cy="52980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283968" y="2060848"/>
            <a:ext cx="4572000" cy="1754326"/>
          </a:xfrm>
          <a:prstGeom prst="rect">
            <a:avLst/>
          </a:prstGeom>
        </p:spPr>
        <p:txBody>
          <a:bodyPr>
            <a:spAutoFit/>
          </a:bodyPr>
          <a:lstStyle/>
          <a:p>
            <a:r>
              <a:rPr lang="en-GB" dirty="0"/>
              <a:t>For all internal nodes, only 7.7% of the strains showed </a:t>
            </a:r>
            <a:r>
              <a:rPr lang="en-GB" dirty="0" err="1"/>
              <a:t>netcharge</a:t>
            </a:r>
            <a:r>
              <a:rPr lang="en-GB" dirty="0"/>
              <a:t> change </a:t>
            </a:r>
            <a:endParaRPr lang="en-GB" dirty="0" smtClean="0"/>
          </a:p>
          <a:p>
            <a:endParaRPr lang="en-GB" dirty="0"/>
          </a:p>
          <a:p>
            <a:r>
              <a:rPr lang="en-GB" dirty="0" smtClean="0"/>
              <a:t>whereas </a:t>
            </a:r>
            <a:r>
              <a:rPr lang="en-GB" dirty="0"/>
              <a:t>in external tips, which were destined to die out soon, a higher proportion of the strains (11.8%) changed the </a:t>
            </a:r>
            <a:r>
              <a:rPr lang="en-GB" dirty="0" err="1" smtClean="0"/>
              <a:t>netcharge</a:t>
            </a:r>
            <a:endParaRPr lang="en-GB" dirty="0"/>
          </a:p>
        </p:txBody>
      </p:sp>
    </p:spTree>
    <p:extLst>
      <p:ext uri="{BB962C8B-B14F-4D97-AF65-F5344CB8AC3E}">
        <p14:creationId xmlns:p14="http://schemas.microsoft.com/office/powerpoint/2010/main" val="1585506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GB" altLang="zh-TW" dirty="0" smtClean="0"/>
              <a:t>Figure10: Phylogeny of influenza viruses with drift and binding avidity </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94782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2000" dirty="0"/>
              <a:t>F</a:t>
            </a:r>
            <a:r>
              <a:rPr lang="en-GB" sz="2000" dirty="0" smtClean="0"/>
              <a:t>igureS1. </a:t>
            </a:r>
            <a:r>
              <a:rPr lang="en-GB" sz="2000" dirty="0"/>
              <a:t>The relative binding avidity by absolute net charge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4722" y="1600200"/>
            <a:ext cx="6574556" cy="4525963"/>
          </a:xfrm>
        </p:spPr>
      </p:pic>
    </p:spTree>
    <p:extLst>
      <p:ext uri="{BB962C8B-B14F-4D97-AF65-F5344CB8AC3E}">
        <p14:creationId xmlns:p14="http://schemas.microsoft.com/office/powerpoint/2010/main" val="151570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a:t>F</a:t>
            </a:r>
            <a:r>
              <a:rPr lang="en-GB" sz="2000" dirty="0" smtClean="0"/>
              <a:t>igureS2: Changes of within- </a:t>
            </a:r>
            <a:r>
              <a:rPr lang="en-GB" sz="2000" dirty="0"/>
              <a:t>and </a:t>
            </a:r>
            <a:r>
              <a:rPr lang="en-GB" sz="2000" dirty="0" smtClean="0"/>
              <a:t>between-host relative </a:t>
            </a:r>
            <a:r>
              <a:rPr lang="en-GB" sz="2000" dirty="0"/>
              <a:t>fitness </a:t>
            </a:r>
            <a:r>
              <a:rPr lang="en-GB" sz="2000" dirty="0" smtClean="0"/>
              <a:t>by time </a:t>
            </a:r>
            <a:r>
              <a:rPr lang="en-GB" sz="2000" dirty="0"/>
              <a:t>during the </a:t>
            </a:r>
            <a:r>
              <a:rPr lang="en-GB" sz="2000" dirty="0" smtClean="0"/>
              <a:t>epidemics</a:t>
            </a:r>
            <a:endParaRPr lang="en-GB" sz="2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3562" y="1600200"/>
            <a:ext cx="6456876" cy="4525963"/>
          </a:xfrm>
        </p:spPr>
      </p:pic>
    </p:spTree>
    <p:extLst>
      <p:ext uri="{BB962C8B-B14F-4D97-AF65-F5344CB8AC3E}">
        <p14:creationId xmlns:p14="http://schemas.microsoft.com/office/powerpoint/2010/main" val="411433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a:t>F</a:t>
            </a:r>
            <a:r>
              <a:rPr lang="en-GB" sz="2000" dirty="0" smtClean="0"/>
              <a:t>igureS3: </a:t>
            </a:r>
            <a:r>
              <a:rPr lang="en-GB" sz="2000" dirty="0"/>
              <a:t>The </a:t>
            </a:r>
            <a:r>
              <a:rPr lang="en-GB" sz="2000" dirty="0" smtClean="0"/>
              <a:t>neutral effect </a:t>
            </a:r>
            <a:r>
              <a:rPr lang="en-GB" sz="2000" dirty="0"/>
              <a:t>of </a:t>
            </a:r>
            <a:r>
              <a:rPr lang="en-GB" sz="2000" dirty="0" smtClean="0"/>
              <a:t>within-host binding </a:t>
            </a:r>
            <a:r>
              <a:rPr lang="en-GB" sz="2000" dirty="0"/>
              <a:t>a</a:t>
            </a:r>
            <a:r>
              <a:rPr lang="en-GB" sz="2000" dirty="0" smtClean="0"/>
              <a:t>vidity </a:t>
            </a:r>
            <a:r>
              <a:rPr lang="en-GB" sz="2000" dirty="0"/>
              <a:t>a</a:t>
            </a:r>
            <a:r>
              <a:rPr lang="en-GB" sz="2000" dirty="0" smtClean="0"/>
              <a:t>daptation </a:t>
            </a:r>
            <a:r>
              <a:rPr lang="en-GB" sz="2000" dirty="0"/>
              <a:t>on viral phylogeny</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89318"/>
            <a:ext cx="8229600" cy="3347726"/>
          </a:xfrm>
        </p:spPr>
      </p:pic>
    </p:spTree>
    <p:extLst>
      <p:ext uri="{BB962C8B-B14F-4D97-AF65-F5344CB8AC3E}">
        <p14:creationId xmlns:p14="http://schemas.microsoft.com/office/powerpoint/2010/main" val="60400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Rectangle 88"/>
              <p:cNvSpPr/>
              <p:nvPr/>
            </p:nvSpPr>
            <p:spPr>
              <a:xfrm>
                <a:off x="4248983" y="1556792"/>
                <a:ext cx="3419361" cy="1384995"/>
              </a:xfrm>
              <a:prstGeom prst="rect">
                <a:avLst/>
              </a:prstGeom>
            </p:spPr>
            <p:txBody>
              <a:bodyPr wrap="square">
                <a:spAutoFit/>
              </a:bodyPr>
              <a:lstStyle/>
              <a:p>
                <a:r>
                  <a:rPr lang="en-GB" sz="1050" dirty="0" smtClean="0">
                    <a:latin typeface="+mj-lt"/>
                  </a:rPr>
                  <a:t>Properties of Host and Virus </a:t>
                </a:r>
                <a:endParaRPr lang="en-GB" sz="1050" dirty="0">
                  <a:latin typeface="+mj-lt"/>
                </a:endParaRPr>
              </a:p>
              <a:p>
                <a:r>
                  <a:rPr lang="en-GB" sz="1050" b="0" i="0" dirty="0" smtClean="0">
                    <a:latin typeface="+mj-lt"/>
                  </a:rPr>
                  <a:t>Host  tar:   </a:t>
                </a:r>
                <a:r>
                  <a:rPr lang="en-GB" sz="1050" i="1" dirty="0" smtClean="0">
                    <a:latin typeface="+mj-lt"/>
                  </a:rPr>
                  <a:t>K</a:t>
                </a:r>
                <a:r>
                  <a:rPr lang="en-GB" sz="1050" b="0" i="0" dirty="0" smtClean="0">
                    <a:latin typeface="+mj-lt"/>
                  </a:rPr>
                  <a:t>, </a:t>
                </a:r>
                <a:r>
                  <a:rPr lang="en-GB" sz="1050" dirty="0" smtClean="0">
                    <a:latin typeface="+mj-lt"/>
                  </a:rPr>
                  <a:t>immune status </a:t>
                </a:r>
              </a:p>
              <a:p>
                <a:r>
                  <a:rPr lang="en-GB" sz="1050" i="1" dirty="0">
                    <a:latin typeface="+mj-lt"/>
                  </a:rPr>
                  <a:t> </a:t>
                </a:r>
                <a:r>
                  <a:rPr lang="en-GB" sz="1050" i="1" dirty="0" smtClean="0">
                    <a:latin typeface="+mj-lt"/>
                  </a:rPr>
                  <a:t>                   J</a:t>
                </a:r>
                <a:r>
                  <a:rPr lang="en-GB" sz="1050" dirty="0" smtClean="0">
                    <a:latin typeface="+mj-lt"/>
                  </a:rPr>
                  <a:t>, immunity to the challenging strain</a:t>
                </a:r>
              </a:p>
              <a:p>
                <a:r>
                  <a:rPr lang="en-GB" sz="1050" dirty="0">
                    <a:latin typeface="+mj-lt"/>
                  </a:rPr>
                  <a:t> </a:t>
                </a:r>
                <a:r>
                  <a:rPr lang="en-GB" sz="1050" dirty="0" smtClean="0">
                    <a:latin typeface="+mj-lt"/>
                  </a:rPr>
                  <a:t>                   h, infection history</a:t>
                </a:r>
              </a:p>
              <a:p>
                <a:endParaRPr lang="en-GB" sz="1050" b="0" i="0" dirty="0">
                  <a:latin typeface="+mj-lt"/>
                </a:endParaRPr>
              </a:p>
              <a:p>
                <a:r>
                  <a:rPr lang="en-GB" sz="1050" dirty="0" smtClean="0"/>
                  <a:t>Virus i: </a:t>
                </a:r>
                <a14:m>
                  <m:oMath xmlns:m="http://schemas.openxmlformats.org/officeDocument/2006/math">
                    <m:r>
                      <a:rPr lang="en-GB" sz="1050" b="0" i="0" smtClean="0">
                        <a:solidFill>
                          <a:prstClr val="black"/>
                        </a:solidFill>
                        <a:latin typeface="Cambria Math"/>
                        <a:ea typeface="Cambria Math"/>
                      </a:rPr>
                      <m:t> </m:t>
                    </m:r>
                    <m:r>
                      <a:rPr lang="en-GB" sz="1050" b="0" i="1" smtClean="0">
                        <a:solidFill>
                          <a:prstClr val="black"/>
                        </a:solidFill>
                        <a:latin typeface="Cambria Math"/>
                        <a:ea typeface="Cambria Math"/>
                      </a:rPr>
                      <m:t>     </m:t>
                    </m:r>
                    <m:r>
                      <m:rPr>
                        <m:sty m:val="p"/>
                      </m:rPr>
                      <a:rPr lang="el-GR" sz="1050" i="1">
                        <a:solidFill>
                          <a:prstClr val="black"/>
                        </a:solidFill>
                        <a:latin typeface="Cambria Math"/>
                        <a:ea typeface="Cambria Math"/>
                      </a:rPr>
                      <m:t>δ</m:t>
                    </m:r>
                  </m:oMath>
                </a14:m>
                <a:r>
                  <a:rPr lang="en-GB" sz="1050" b="0" i="0" dirty="0" smtClean="0">
                    <a:latin typeface="+mj-lt"/>
                  </a:rPr>
                  <a:t>, antigenic change</a:t>
                </a:r>
              </a:p>
              <a:p>
                <a:r>
                  <a:rPr lang="en-GB" sz="1050" dirty="0">
                    <a:solidFill>
                      <a:prstClr val="black"/>
                    </a:solidFill>
                    <a:latin typeface="+mj-lt"/>
                    <a:ea typeface="Cambria Math"/>
                  </a:rPr>
                  <a:t> </a:t>
                </a:r>
                <a:r>
                  <a:rPr lang="en-GB" sz="1050" dirty="0" smtClean="0">
                    <a:solidFill>
                      <a:prstClr val="black"/>
                    </a:solidFill>
                    <a:latin typeface="+mj-lt"/>
                    <a:ea typeface="Cambria Math"/>
                  </a:rPr>
                  <a:t>                   V</a:t>
                </a:r>
                <a14:m>
                  <m:oMath xmlns:m="http://schemas.openxmlformats.org/officeDocument/2006/math">
                    <m:r>
                      <a:rPr lang="en-GB" sz="1050" b="0" i="0" smtClean="0">
                        <a:solidFill>
                          <a:prstClr val="black"/>
                        </a:solidFill>
                        <a:latin typeface="Cambria Math"/>
                        <a:ea typeface="Cambria Math"/>
                      </a:rPr>
                      <m:t>, </m:t>
                    </m:r>
                    <m:r>
                      <m:rPr>
                        <m:sty m:val="p"/>
                      </m:rPr>
                      <a:rPr lang="en-GB" sz="1050" b="0" i="0" smtClean="0">
                        <a:solidFill>
                          <a:prstClr val="black"/>
                        </a:solidFill>
                        <a:latin typeface="Cambria Math"/>
                        <a:ea typeface="Cambria Math"/>
                      </a:rPr>
                      <m:t>binding</m:t>
                    </m:r>
                    <m:r>
                      <a:rPr lang="en-GB" sz="1050" b="0" i="0" smtClean="0">
                        <a:solidFill>
                          <a:prstClr val="black"/>
                        </a:solidFill>
                        <a:latin typeface="Cambria Math"/>
                        <a:ea typeface="Cambria Math"/>
                      </a:rPr>
                      <m:t> </m:t>
                    </m:r>
                    <m:r>
                      <m:rPr>
                        <m:sty m:val="p"/>
                      </m:rPr>
                      <a:rPr lang="en-GB" sz="1050" b="0" i="0" smtClean="0">
                        <a:solidFill>
                          <a:prstClr val="black"/>
                        </a:solidFill>
                        <a:latin typeface="Cambria Math"/>
                        <a:ea typeface="Cambria Math"/>
                      </a:rPr>
                      <m:t>avidity</m:t>
                    </m:r>
                  </m:oMath>
                </a14:m>
                <a:endParaRPr lang="en-GB" sz="1050" b="0" dirty="0" smtClean="0">
                  <a:latin typeface="+mj-lt"/>
                </a:endParaRPr>
              </a:p>
              <a:p>
                <a:endParaRPr lang="en-GB" sz="1050" b="0" i="0" dirty="0" smtClean="0">
                  <a:latin typeface="+mj-lt"/>
                </a:endParaRPr>
              </a:p>
            </p:txBody>
          </p:sp>
        </mc:Choice>
        <mc:Fallback xmlns="">
          <p:sp>
            <p:nvSpPr>
              <p:cNvPr id="89" name="Rectangle 88"/>
              <p:cNvSpPr>
                <a:spLocks noRot="1" noChangeAspect="1" noMove="1" noResize="1" noEditPoints="1" noAdjustHandles="1" noChangeArrowheads="1" noChangeShapeType="1" noTextEdit="1"/>
              </p:cNvSpPr>
              <p:nvPr/>
            </p:nvSpPr>
            <p:spPr>
              <a:xfrm>
                <a:off x="4248983" y="1556792"/>
                <a:ext cx="3419361" cy="1384995"/>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Oval 57"/>
              <p:cNvSpPr/>
              <p:nvPr/>
            </p:nvSpPr>
            <p:spPr>
              <a:xfrm>
                <a:off x="3121162" y="1700808"/>
                <a:ext cx="787124" cy="803934"/>
              </a:xfrm>
              <a:prstGeom prst="ellipse">
                <a:avLst/>
              </a:prstGeom>
              <a:solidFill>
                <a:srgbClr val="FFC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I</a:t>
                </a:r>
                <a:r>
                  <a:rPr lang="en-GB" sz="1600" baseline="-25000" dirty="0" err="1" smtClean="0">
                    <a:solidFill>
                      <a:schemeClr val="tx1"/>
                    </a:solidFill>
                  </a:rPr>
                  <a:t>src</a:t>
                </a:r>
                <a14:m>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r>
                          <a:rPr lang="en-GB" sz="1200" i="1" smtClean="0">
                            <a:solidFill>
                              <a:prstClr val="black"/>
                            </a:solidFill>
                            <a:latin typeface="Cambria Math"/>
                            <a:ea typeface="Cambria Math"/>
                          </a:rPr>
                          <m:t>,</m:t>
                        </m:r>
                        <m:r>
                          <a:rPr lang="en-GB" sz="1200" b="0" i="1" smtClean="0">
                            <a:solidFill>
                              <a:prstClr val="black"/>
                            </a:solidFill>
                            <a:latin typeface="Cambria Math"/>
                            <a:ea typeface="Cambria Math"/>
                          </a:rPr>
                          <m:t>𝑉</m:t>
                        </m:r>
                        <m:r>
                          <a:rPr lang="en-GB" sz="1200" b="0" i="1" smtClean="0">
                            <a:solidFill>
                              <a:prstClr val="black"/>
                            </a:solidFill>
                            <a:latin typeface="Cambria Math"/>
                            <a:ea typeface="Cambria Math"/>
                          </a:rPr>
                          <m:t>,</m:t>
                        </m:r>
                        <m:r>
                          <m:rPr>
                            <m:sty m:val="p"/>
                          </m:rPr>
                          <a:rPr lang="el-GR" sz="1050" i="1">
                            <a:solidFill>
                              <a:prstClr val="black"/>
                            </a:solidFill>
                            <a:latin typeface="Cambria Math"/>
                            <a:ea typeface="Cambria Math"/>
                          </a:rPr>
                          <m:t>δ</m:t>
                        </m:r>
                      </m:e>
                    </m:d>
                  </m:oMath>
                </a14:m>
                <a:endParaRPr lang="en-GB" sz="1200" baseline="30000" dirty="0" smtClean="0">
                  <a:solidFill>
                    <a:schemeClr val="tx1"/>
                  </a:solidFill>
                </a:endParaRPr>
              </a:p>
            </p:txBody>
          </p:sp>
        </mc:Choice>
        <mc:Fallback xmlns="">
          <p:sp>
            <p:nvSpPr>
              <p:cNvPr id="58" name="Oval 57"/>
              <p:cNvSpPr>
                <a:spLocks noRot="1" noChangeAspect="1" noMove="1" noResize="1" noEditPoints="1" noAdjustHandles="1" noChangeArrowheads="1" noChangeShapeType="1" noTextEdit="1"/>
              </p:cNvSpPr>
              <p:nvPr/>
            </p:nvSpPr>
            <p:spPr>
              <a:xfrm>
                <a:off x="3121162" y="1700808"/>
                <a:ext cx="787124" cy="803934"/>
              </a:xfrm>
              <a:prstGeom prst="ellipse">
                <a:avLst/>
              </a:prstGeom>
              <a:blipFill rotWithShape="1">
                <a:blip r:embed="rId4"/>
                <a:stretch>
                  <a:fillRect/>
                </a:stretch>
              </a:blipFill>
              <a:ln w="158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3121546" y="3062933"/>
                <a:ext cx="787124" cy="803934"/>
              </a:xfrm>
              <a:prstGeom prst="ellipse">
                <a:avLst/>
              </a:prstGeom>
              <a:solidFill>
                <a:srgbClr val="FFC00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I</a:t>
                </a:r>
                <a:r>
                  <a:rPr lang="en-GB" sz="1400" baseline="-25000" dirty="0">
                    <a:solidFill>
                      <a:schemeClr val="tx1"/>
                    </a:solidFill>
                  </a:rPr>
                  <a:t>t</a:t>
                </a:r>
                <a:r>
                  <a:rPr lang="en-GB" sz="1400" baseline="-25000" dirty="0" smtClean="0">
                    <a:solidFill>
                      <a:schemeClr val="tx1"/>
                    </a:solidFill>
                  </a:rPr>
                  <a:t>ar</a:t>
                </a:r>
                <a14:m>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r>
                          <a:rPr lang="en-GB" sz="1200" i="1" smtClean="0">
                            <a:solidFill>
                              <a:prstClr val="black"/>
                            </a:solidFill>
                            <a:latin typeface="Cambria Math"/>
                            <a:ea typeface="Cambria Math"/>
                          </a:rPr>
                          <m:t>,</m:t>
                        </m:r>
                        <m:r>
                          <a:rPr lang="en-GB" sz="1200" b="0" i="1" smtClean="0">
                            <a:solidFill>
                              <a:prstClr val="black"/>
                            </a:solidFill>
                            <a:latin typeface="Cambria Math"/>
                            <a:ea typeface="Cambria Math"/>
                          </a:rPr>
                          <m:t>𝑉</m:t>
                        </m:r>
                        <m:r>
                          <a:rPr lang="en-GB" sz="1200" b="0" i="1" smtClean="0">
                            <a:solidFill>
                              <a:prstClr val="black"/>
                            </a:solidFill>
                            <a:latin typeface="Cambria Math"/>
                            <a:ea typeface="Cambria Math"/>
                          </a:rPr>
                          <m:t>,</m:t>
                        </m:r>
                        <m:r>
                          <m:rPr>
                            <m:sty m:val="p"/>
                          </m:rPr>
                          <a:rPr lang="el-GR" sz="1050" i="1">
                            <a:solidFill>
                              <a:prstClr val="black"/>
                            </a:solidFill>
                            <a:latin typeface="Cambria Math"/>
                            <a:ea typeface="Cambria Math"/>
                          </a:rPr>
                          <m:t>δ</m:t>
                        </m:r>
                      </m:e>
                    </m:d>
                  </m:oMath>
                </a14:m>
                <a:endParaRPr lang="en-GB" sz="1200" baseline="30000"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121546" y="3062933"/>
                <a:ext cx="787124" cy="803934"/>
              </a:xfrm>
              <a:prstGeom prst="ellipse">
                <a:avLst/>
              </a:prstGeom>
              <a:blipFill rotWithShape="1">
                <a:blip r:embed="rId5"/>
                <a:stretch>
                  <a:fillRect/>
                </a:stretch>
              </a:blipFill>
              <a:ln w="158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Oval 46"/>
              <p:cNvSpPr/>
              <p:nvPr/>
            </p:nvSpPr>
            <p:spPr>
              <a:xfrm>
                <a:off x="1403648" y="3062933"/>
                <a:ext cx="787124" cy="803934"/>
              </a:xfrm>
              <a:prstGeom prst="ellipse">
                <a:avLst/>
              </a:prstGeom>
              <a:solidFill>
                <a:schemeClr val="tx2">
                  <a:lumMod val="60000"/>
                  <a:lumOff val="4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S</a:t>
                </a:r>
                <a:r>
                  <a:rPr lang="en-GB" sz="1600" baseline="-25000" dirty="0" smtClean="0">
                    <a:solidFill>
                      <a:schemeClr val="tx1"/>
                    </a:solidFill>
                  </a:rPr>
                  <a:t>tar</a:t>
                </a:r>
                <a:endParaRPr lang="en-GB" sz="1200" i="1" baseline="-25000" dirty="0" smtClean="0">
                  <a:solidFill>
                    <a:prstClr val="black"/>
                  </a:solidFill>
                  <a:latin typeface="Cambria Math"/>
                  <a:ea typeface="Cambria Math"/>
                </a:endParaRPr>
              </a:p>
              <a:p>
                <a:pPr algn="ctr"/>
                <a14:m>
                  <m:oMathPara xmlns:m="http://schemas.openxmlformats.org/officeDocument/2006/math">
                    <m:oMathParaPr>
                      <m:jc m:val="centerGroup"/>
                    </m:oMathParaPr>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e>
                      </m:d>
                    </m:oMath>
                  </m:oMathPara>
                </a14:m>
                <a:endParaRPr lang="en-GB" sz="1400" dirty="0">
                  <a:solidFill>
                    <a:schemeClr val="tx1"/>
                  </a:solidFill>
                </a:endParaRPr>
              </a:p>
            </p:txBody>
          </p:sp>
        </mc:Choice>
        <mc:Fallback xmlns="">
          <p:sp>
            <p:nvSpPr>
              <p:cNvPr id="47" name="Oval 46"/>
              <p:cNvSpPr>
                <a:spLocks noRot="1" noChangeAspect="1" noMove="1" noResize="1" noEditPoints="1" noAdjustHandles="1" noChangeArrowheads="1" noChangeShapeType="1" noTextEdit="1"/>
              </p:cNvSpPr>
              <p:nvPr/>
            </p:nvSpPr>
            <p:spPr>
              <a:xfrm>
                <a:off x="1403648" y="3062933"/>
                <a:ext cx="787124" cy="803934"/>
              </a:xfrm>
              <a:prstGeom prst="ellipse">
                <a:avLst/>
              </a:prstGeom>
              <a:blipFill rotWithShape="1">
                <a:blip r:embed="rId6"/>
                <a:stretch>
                  <a:fillRect/>
                </a:stretch>
              </a:blipFill>
              <a:ln w="158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Oval 47"/>
              <p:cNvSpPr/>
              <p:nvPr/>
            </p:nvSpPr>
            <p:spPr>
              <a:xfrm>
                <a:off x="4822412" y="3062933"/>
                <a:ext cx="787124" cy="803934"/>
              </a:xfrm>
              <a:prstGeom prst="ellipse">
                <a:avLst/>
              </a:prstGeom>
              <a:solidFill>
                <a:srgbClr val="FF0000">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smtClean="0">
                    <a:solidFill>
                      <a:schemeClr val="tx1"/>
                    </a:solidFill>
                  </a:rPr>
                  <a:t>R</a:t>
                </a:r>
                <a:r>
                  <a:rPr lang="en-GB" sz="1400" baseline="-25000" dirty="0" err="1" smtClean="0">
                    <a:solidFill>
                      <a:schemeClr val="tx1"/>
                    </a:solidFill>
                  </a:rPr>
                  <a:t>tar</a:t>
                </a:r>
                <a:endParaRPr lang="en-GB" sz="1400" baseline="-25000" dirty="0" smtClean="0">
                  <a:solidFill>
                    <a:schemeClr val="tx1"/>
                  </a:solidFill>
                </a:endParaRPr>
              </a:p>
              <a:p>
                <a:pPr algn="ctr"/>
                <a14:m>
                  <m:oMathPara xmlns:m="http://schemas.openxmlformats.org/officeDocument/2006/math">
                    <m:oMathParaPr>
                      <m:jc m:val="centerGroup"/>
                    </m:oMathParaPr>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e>
                      </m:d>
                    </m:oMath>
                  </m:oMathPara>
                </a14:m>
                <a:endParaRPr lang="en-GB" sz="1200" baseline="-25000" dirty="0">
                  <a:solidFill>
                    <a:schemeClr val="tx1"/>
                  </a:solidFill>
                </a:endParaRPr>
              </a:p>
            </p:txBody>
          </p:sp>
        </mc:Choice>
        <mc:Fallback xmlns="">
          <p:sp>
            <p:nvSpPr>
              <p:cNvPr id="48" name="Oval 47"/>
              <p:cNvSpPr>
                <a:spLocks noRot="1" noChangeAspect="1" noMove="1" noResize="1" noEditPoints="1" noAdjustHandles="1" noChangeArrowheads="1" noChangeShapeType="1" noTextEdit="1"/>
              </p:cNvSpPr>
              <p:nvPr/>
            </p:nvSpPr>
            <p:spPr>
              <a:xfrm>
                <a:off x="4822412" y="3062933"/>
                <a:ext cx="787124" cy="803934"/>
              </a:xfrm>
              <a:prstGeom prst="ellipse">
                <a:avLst/>
              </a:prstGeom>
              <a:blipFill rotWithShape="1">
                <a:blip r:embed="rId7"/>
                <a:stretch>
                  <a:fillRect/>
                </a:stretch>
              </a:blipFill>
              <a:ln w="15875">
                <a:noFill/>
              </a:ln>
            </p:spPr>
            <p:txBody>
              <a:bodyPr/>
              <a:lstStyle/>
              <a:p>
                <a:r>
                  <a:rPr lang="en-GB">
                    <a:noFill/>
                  </a:rPr>
                  <a:t> </a:t>
                </a:r>
              </a:p>
            </p:txBody>
          </p:sp>
        </mc:Fallback>
      </mc:AlternateContent>
      <p:cxnSp>
        <p:nvCxnSpPr>
          <p:cNvPr id="49" name="Straight Arrow Connector 48"/>
          <p:cNvCxnSpPr>
            <a:stCxn id="47" idx="6"/>
            <a:endCxn id="46" idx="2"/>
          </p:cNvCxnSpPr>
          <p:nvPr/>
        </p:nvCxnSpPr>
        <p:spPr>
          <a:xfrm>
            <a:off x="2190772" y="3464901"/>
            <a:ext cx="930774" cy="0"/>
          </a:xfrm>
          <a:prstGeom prst="straightConnector1">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6" idx="6"/>
            <a:endCxn id="48" idx="2"/>
          </p:cNvCxnSpPr>
          <p:nvPr/>
        </p:nvCxnSpPr>
        <p:spPr>
          <a:xfrm>
            <a:off x="3908670" y="3464901"/>
            <a:ext cx="913743" cy="0"/>
          </a:xfrm>
          <a:prstGeom prst="straightConnector1">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48" idx="4"/>
            <a:endCxn id="47" idx="4"/>
          </p:cNvCxnSpPr>
          <p:nvPr/>
        </p:nvCxnSpPr>
        <p:spPr>
          <a:xfrm rot="5400000">
            <a:off x="3506686" y="2157485"/>
            <a:ext cx="10262" cy="3418764"/>
          </a:xfrm>
          <a:prstGeom prst="bentConnector3">
            <a:avLst>
              <a:gd name="adj1" fmla="val 1800000"/>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187827" y="3200656"/>
            <a:ext cx="339003" cy="211395"/>
          </a:xfrm>
          <a:prstGeom prst="rect">
            <a:avLst/>
          </a:prstGeom>
          <a:noFill/>
        </p:spPr>
        <p:txBody>
          <a:bodyPr wrap="square" rtlCol="0">
            <a:spAutoFit/>
          </a:bodyPr>
          <a:lstStyle/>
          <a:p>
            <a:r>
              <a:rPr lang="el-GR" sz="1100" dirty="0" smtClean="0">
                <a:latin typeface="Times New Roman"/>
                <a:cs typeface="Times New Roman"/>
              </a:rPr>
              <a:t>γ</a:t>
            </a:r>
            <a:endParaRPr lang="en-GB" sz="1100" dirty="0"/>
          </a:p>
        </p:txBody>
      </p:sp>
      <p:cxnSp>
        <p:nvCxnSpPr>
          <p:cNvPr id="54" name="Straight Arrow Connector 53"/>
          <p:cNvCxnSpPr>
            <a:stCxn id="58" idx="3"/>
            <a:endCxn id="47" idx="6"/>
          </p:cNvCxnSpPr>
          <p:nvPr/>
        </p:nvCxnSpPr>
        <p:spPr>
          <a:xfrm flipH="1">
            <a:off x="2190772" y="2387009"/>
            <a:ext cx="1045662" cy="1077891"/>
          </a:xfrm>
          <a:prstGeom prst="straightConnector1">
            <a:avLst/>
          </a:prstGeom>
          <a:ln w="15875">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3951055" y="3819356"/>
                <a:ext cx="710674" cy="2238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a:ea typeface="Cambria Math"/>
                        </a:rPr>
                        <m:t>𝑤</m:t>
                      </m:r>
                    </m:oMath>
                  </m:oMathPara>
                </a14:m>
                <a:endParaRPr lang="en-GB" sz="1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951055" y="3819356"/>
                <a:ext cx="710674" cy="223830"/>
              </a:xfrm>
              <a:prstGeom prst="rect">
                <a:avLst/>
              </a:prstGeom>
              <a:blipFill rotWithShape="1">
                <a:blip r:embed="rId8"/>
                <a:stretch>
                  <a:fillRect b="-2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864204" y="4124980"/>
                <a:ext cx="1427875" cy="600164"/>
              </a:xfrm>
              <a:prstGeom prst="rect">
                <a:avLst/>
              </a:prstGeom>
              <a:noFill/>
            </p:spPr>
            <p:txBody>
              <a:bodyPr wrap="square" rtlCol="0">
                <a:spAutoFit/>
              </a:bodyPr>
              <a:lstStyle/>
              <a:p>
                <a14:m>
                  <m:oMath xmlns:m="http://schemas.openxmlformats.org/officeDocument/2006/math">
                    <m:r>
                      <a:rPr lang="en-GB" sz="1100" b="0" i="1" smtClean="0">
                        <a:latin typeface="Cambria Math"/>
                      </a:rPr>
                      <m:t>(</m:t>
                    </m:r>
                    <m:r>
                      <a:rPr lang="en-GB" sz="1100" b="0" i="1" smtClean="0">
                        <a:latin typeface="Cambria Math"/>
                      </a:rPr>
                      <m:t>𝐾</m:t>
                    </m:r>
                    <m:r>
                      <a:rPr lang="en-GB" sz="1100" b="0" i="1" smtClean="0">
                        <a:latin typeface="Cambria Math"/>
                      </a:rPr>
                      <m:t>′=</m:t>
                    </m:r>
                    <m:r>
                      <a:rPr lang="en-GB" sz="1100" b="0" i="1" smtClean="0">
                        <a:latin typeface="Cambria Math"/>
                      </a:rPr>
                      <m:t>𝐾</m:t>
                    </m:r>
                    <m:r>
                      <a:rPr lang="en-GB" sz="1100" b="0" i="1" smtClean="0">
                        <a:latin typeface="Cambria Math"/>
                      </a:rPr>
                      <m:t>+</m:t>
                    </m:r>
                    <m:r>
                      <a:rPr lang="en-GB" sz="1100" b="0" i="1" smtClean="0">
                        <a:latin typeface="Cambria Math"/>
                      </a:rPr>
                      <m:t>𝑔</m:t>
                    </m:r>
                  </m:oMath>
                </a14:m>
                <a:r>
                  <a:rPr lang="en-GB" sz="1100" dirty="0" smtClean="0"/>
                  <a:t>)</a:t>
                </a:r>
              </a:p>
              <a:p>
                <a14:m>
                  <m:oMath xmlns:m="http://schemas.openxmlformats.org/officeDocument/2006/math">
                    <m:r>
                      <a:rPr lang="en-GB" sz="1100" i="1">
                        <a:latin typeface="Cambria Math"/>
                      </a:rPr>
                      <m:t>(</m:t>
                    </m:r>
                    <m:sSup>
                      <m:sSupPr>
                        <m:ctrlPr>
                          <a:rPr lang="en-GB" sz="1100" b="0" i="1" smtClean="0">
                            <a:latin typeface="Cambria Math"/>
                          </a:rPr>
                        </m:ctrlPr>
                      </m:sSupPr>
                      <m:e>
                        <m:r>
                          <a:rPr lang="en-GB" sz="1100" b="0" i="1" smtClean="0">
                            <a:latin typeface="Cambria Math"/>
                          </a:rPr>
                          <m:t>𝐽</m:t>
                        </m:r>
                      </m:e>
                      <m:sup>
                        <m:r>
                          <a:rPr lang="en-GB" sz="1100" b="0" i="1" smtClean="0">
                            <a:latin typeface="Cambria Math"/>
                          </a:rPr>
                          <m:t>′</m:t>
                        </m:r>
                      </m:sup>
                    </m:sSup>
                    <m:r>
                      <a:rPr lang="en-GB" sz="1100" i="1">
                        <a:latin typeface="Cambria Math"/>
                      </a:rPr>
                      <m:t>=</m:t>
                    </m:r>
                    <m:sSup>
                      <m:sSupPr>
                        <m:ctrlPr>
                          <a:rPr lang="en-GB" sz="1100" b="0" i="1" smtClean="0">
                            <a:latin typeface="Cambria Math"/>
                          </a:rPr>
                        </m:ctrlPr>
                      </m:sSupPr>
                      <m:e>
                        <m:r>
                          <a:rPr lang="en-GB" sz="1100" b="0" i="1" smtClean="0">
                            <a:latin typeface="Cambria Math"/>
                          </a:rPr>
                          <m:t>𝐾</m:t>
                        </m:r>
                      </m:e>
                      <m:sup>
                        <m:r>
                          <a:rPr lang="en-GB" sz="1100" b="0" i="1" smtClean="0">
                            <a:latin typeface="Cambria Math"/>
                          </a:rPr>
                          <m:t>′</m:t>
                        </m:r>
                      </m:sup>
                    </m:sSup>
                    <m:r>
                      <a:rPr lang="en-GB" sz="1100" b="0" i="1" smtClean="0">
                        <a:latin typeface="Cambria Math"/>
                      </a:rPr>
                      <m:t>−</m:t>
                    </m:r>
                  </m:oMath>
                </a14:m>
                <a:r>
                  <a:rPr lang="el-GR" sz="1100" dirty="0">
                    <a:solidFill>
                      <a:prstClr val="black"/>
                    </a:solidFill>
                    <a:ea typeface="Cambria Math"/>
                  </a:rPr>
                  <a:t> </a:t>
                </a:r>
                <a:r>
                  <a:rPr lang="en-GB" sz="1100" dirty="0" smtClean="0">
                    <a:solidFill>
                      <a:prstClr val="black"/>
                    </a:solidFill>
                    <a:ea typeface="Cambria Math"/>
                  </a:rPr>
                  <a:t>min(</a:t>
                </a:r>
                <a14:m>
                  <m:oMath xmlns:m="http://schemas.openxmlformats.org/officeDocument/2006/math">
                    <m:r>
                      <m:rPr>
                        <m:sty m:val="p"/>
                      </m:rPr>
                      <a:rPr lang="el-GR" sz="1100" i="1">
                        <a:solidFill>
                          <a:prstClr val="black"/>
                        </a:solidFill>
                        <a:latin typeface="Cambria Math"/>
                        <a:ea typeface="Cambria Math"/>
                      </a:rPr>
                      <m:t>δ</m:t>
                    </m:r>
                    <m:r>
                      <a:rPr lang="en-GB" sz="1100" b="0" i="1" baseline="-25000" smtClean="0">
                        <a:solidFill>
                          <a:prstClr val="black"/>
                        </a:solidFill>
                        <a:latin typeface="Cambria Math"/>
                        <a:ea typeface="Cambria Math"/>
                      </a:rPr>
                      <m:t>𝑖h</m:t>
                    </m:r>
                  </m:oMath>
                </a14:m>
                <a:r>
                  <a:rPr lang="en-GB" sz="1100" dirty="0" smtClean="0"/>
                  <a:t>))</a:t>
                </a:r>
                <a:endParaRPr lang="en-GB" sz="1100" dirty="0"/>
              </a:p>
              <a:p>
                <a:endParaRPr lang="en-GB" sz="1100" dirty="0"/>
              </a:p>
            </p:txBody>
          </p:sp>
        </mc:Choice>
        <mc:Fallback xmlns="">
          <p:sp>
            <p:nvSpPr>
              <p:cNvPr id="56" name="TextBox 55"/>
              <p:cNvSpPr txBox="1">
                <a:spLocks noRot="1" noChangeAspect="1" noMove="1" noResize="1" noEditPoints="1" noAdjustHandles="1" noChangeArrowheads="1" noChangeShapeType="1" noTextEdit="1"/>
              </p:cNvSpPr>
              <p:nvPr/>
            </p:nvSpPr>
            <p:spPr>
              <a:xfrm>
                <a:off x="3864204" y="4124980"/>
                <a:ext cx="1427875" cy="600164"/>
              </a:xfrm>
              <a:prstGeom prst="rect">
                <a:avLst/>
              </a:prstGeom>
              <a:blipFill rotWithShape="1">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835696" y="2643573"/>
                <a:ext cx="107079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a:ea typeface="Cambria Math"/>
                        </a:rPr>
                        <m:t>𝜌</m:t>
                      </m:r>
                      <m:d>
                        <m:dPr>
                          <m:ctrlPr>
                            <a:rPr lang="en-GB" sz="1400" i="1" smtClean="0">
                              <a:latin typeface="Cambria Math"/>
                              <a:ea typeface="Cambria Math"/>
                            </a:rPr>
                          </m:ctrlPr>
                        </m:dPr>
                        <m:e>
                          <m:r>
                            <a:rPr lang="en-GB" sz="1400" b="0" i="1" smtClean="0">
                              <a:latin typeface="Cambria Math"/>
                              <a:ea typeface="Cambria Math"/>
                            </a:rPr>
                            <m:t>𝑗</m:t>
                          </m:r>
                          <m:r>
                            <a:rPr lang="en-GB" sz="1400" b="0" i="1" smtClean="0">
                              <a:latin typeface="Cambria Math"/>
                              <a:ea typeface="Cambria Math"/>
                            </a:rPr>
                            <m:t>,</m:t>
                          </m:r>
                          <m:r>
                            <a:rPr lang="en-GB" sz="1400" b="0" i="1" smtClean="0">
                              <a:latin typeface="Cambria Math"/>
                              <a:ea typeface="Cambria Math"/>
                            </a:rPr>
                            <m:t>𝑣𝑖</m:t>
                          </m:r>
                        </m:e>
                      </m:d>
                    </m:oMath>
                  </m:oMathPara>
                </a14:m>
                <a:endParaRPr lang="en-GB"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835696" y="2643573"/>
                <a:ext cx="1070797" cy="307777"/>
              </a:xfrm>
              <a:prstGeom prst="rect">
                <a:avLst/>
              </a:prstGeom>
              <a:blipFill rotWithShape="1">
                <a:blip r:embed="rId10"/>
                <a:stretch>
                  <a:fillRect b="-8000"/>
                </a:stretch>
              </a:blipFill>
            </p:spPr>
            <p:txBody>
              <a:bodyPr/>
              <a:lstStyle/>
              <a:p>
                <a:r>
                  <a:rPr lang="en-GB">
                    <a:noFill/>
                  </a:rPr>
                  <a:t> </a:t>
                </a:r>
              </a:p>
            </p:txBody>
          </p:sp>
        </mc:Fallback>
      </mc:AlternateContent>
      <p:cxnSp>
        <p:nvCxnSpPr>
          <p:cNvPr id="68" name="Straight Arrow Connector 67"/>
          <p:cNvCxnSpPr/>
          <p:nvPr/>
        </p:nvCxnSpPr>
        <p:spPr>
          <a:xfrm flipH="1">
            <a:off x="2555776" y="3714937"/>
            <a:ext cx="662412" cy="710125"/>
          </a:xfrm>
          <a:prstGeom prst="straightConnector1">
            <a:avLst/>
          </a:prstGeom>
          <a:ln w="15875">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Title 1"/>
          <p:cNvSpPr txBox="1">
            <a:spLocks/>
          </p:cNvSpPr>
          <p:nvPr/>
        </p:nvSpPr>
        <p:spPr>
          <a:xfrm>
            <a:off x="35496" y="44624"/>
            <a:ext cx="2256595" cy="1489662"/>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000" dirty="0"/>
              <a:t>F</a:t>
            </a:r>
            <a:r>
              <a:rPr lang="en-GB" sz="2000" dirty="0" smtClean="0"/>
              <a:t>igureS4: </a:t>
            </a:r>
            <a:r>
              <a:rPr lang="en-GB" sz="2000" dirty="0"/>
              <a:t>Schema of the disease transmission in the individual-based model</a:t>
            </a:r>
          </a:p>
        </p:txBody>
      </p:sp>
    </p:spTree>
    <p:extLst>
      <p:ext uri="{BB962C8B-B14F-4D97-AF65-F5344CB8AC3E}">
        <p14:creationId xmlns:p14="http://schemas.microsoft.com/office/powerpoint/2010/main" val="30531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Rectangle 88"/>
              <p:cNvSpPr/>
              <p:nvPr/>
            </p:nvSpPr>
            <p:spPr>
              <a:xfrm>
                <a:off x="4248983" y="188640"/>
                <a:ext cx="3419361" cy="1384995"/>
              </a:xfrm>
              <a:prstGeom prst="rect">
                <a:avLst/>
              </a:prstGeom>
            </p:spPr>
            <p:txBody>
              <a:bodyPr wrap="square">
                <a:spAutoFit/>
              </a:bodyPr>
              <a:lstStyle/>
              <a:p>
                <a:r>
                  <a:rPr lang="en-GB" sz="1050" dirty="0" smtClean="0">
                    <a:latin typeface="+mj-lt"/>
                  </a:rPr>
                  <a:t>Properties of Host and Virus </a:t>
                </a:r>
                <a:endParaRPr lang="en-GB" sz="1050" dirty="0">
                  <a:latin typeface="+mj-lt"/>
                </a:endParaRPr>
              </a:p>
              <a:p>
                <a:r>
                  <a:rPr lang="en-GB" sz="1050" b="0" i="0" dirty="0" smtClean="0">
                    <a:latin typeface="+mj-lt"/>
                  </a:rPr>
                  <a:t>Host m : </a:t>
                </a:r>
                <a:r>
                  <a:rPr lang="en-GB" sz="1050" i="1" dirty="0">
                    <a:latin typeface="+mj-lt"/>
                  </a:rPr>
                  <a:t>K</a:t>
                </a:r>
                <a:r>
                  <a:rPr lang="en-GB" sz="1050" b="0" i="0" dirty="0" smtClean="0">
                    <a:latin typeface="+mj-lt"/>
                  </a:rPr>
                  <a:t>, life course immunity</a:t>
                </a:r>
              </a:p>
              <a:p>
                <a:r>
                  <a:rPr lang="en-GB" sz="1050" dirty="0">
                    <a:latin typeface="+mj-lt"/>
                  </a:rPr>
                  <a:t> </a:t>
                </a:r>
                <a:r>
                  <a:rPr lang="en-GB" sz="1050" dirty="0" smtClean="0">
                    <a:latin typeface="+mj-lt"/>
                  </a:rPr>
                  <a:t>               </a:t>
                </a:r>
                <a:r>
                  <a:rPr lang="en-GB" sz="1050" i="1" dirty="0" smtClean="0">
                    <a:latin typeface="+mj-lt"/>
                  </a:rPr>
                  <a:t>J</a:t>
                </a:r>
                <a:r>
                  <a:rPr lang="en-GB" sz="1050" dirty="0" smtClean="0">
                    <a:latin typeface="+mj-lt"/>
                  </a:rPr>
                  <a:t>,  pairwise immunity to the challenging strain</a:t>
                </a:r>
              </a:p>
              <a:p>
                <a:r>
                  <a:rPr lang="en-GB" sz="1050" dirty="0">
                    <a:latin typeface="+mj-lt"/>
                  </a:rPr>
                  <a:t> </a:t>
                </a:r>
                <a:r>
                  <a:rPr lang="en-GB" sz="1050" dirty="0" smtClean="0">
                    <a:latin typeface="+mj-lt"/>
                  </a:rPr>
                  <a:t>              h, infection history</a:t>
                </a:r>
              </a:p>
              <a:p>
                <a:endParaRPr lang="en-GB" sz="1050" b="0" i="0" dirty="0">
                  <a:latin typeface="+mj-lt"/>
                </a:endParaRPr>
              </a:p>
              <a:p>
                <a:r>
                  <a:rPr lang="en-GB" sz="1050" dirty="0" smtClean="0"/>
                  <a:t>Virus i: </a:t>
                </a:r>
                <a14:m>
                  <m:oMath xmlns:m="http://schemas.openxmlformats.org/officeDocument/2006/math">
                    <m:r>
                      <a:rPr lang="en-GB" sz="1050" b="0" i="0" smtClean="0">
                        <a:solidFill>
                          <a:prstClr val="black"/>
                        </a:solidFill>
                        <a:latin typeface="Cambria Math"/>
                        <a:ea typeface="Cambria Math"/>
                      </a:rPr>
                      <m:t> </m:t>
                    </m:r>
                    <m:r>
                      <m:rPr>
                        <m:sty m:val="p"/>
                      </m:rPr>
                      <a:rPr lang="el-GR" sz="1050" i="1">
                        <a:solidFill>
                          <a:prstClr val="black"/>
                        </a:solidFill>
                        <a:latin typeface="Cambria Math"/>
                        <a:ea typeface="Cambria Math"/>
                      </a:rPr>
                      <m:t>δ</m:t>
                    </m:r>
                  </m:oMath>
                </a14:m>
                <a:r>
                  <a:rPr lang="en-GB" sz="1050" b="0" i="0" dirty="0" smtClean="0">
                    <a:latin typeface="+mj-lt"/>
                  </a:rPr>
                  <a:t>, antigenic change</a:t>
                </a:r>
              </a:p>
              <a:p>
                <a:r>
                  <a:rPr lang="en-GB" sz="1050" dirty="0">
                    <a:solidFill>
                      <a:prstClr val="black"/>
                    </a:solidFill>
                    <a:latin typeface="+mj-lt"/>
                    <a:ea typeface="Cambria Math"/>
                  </a:rPr>
                  <a:t> </a:t>
                </a:r>
                <a:r>
                  <a:rPr lang="en-GB" sz="1050" dirty="0" smtClean="0">
                    <a:solidFill>
                      <a:prstClr val="black"/>
                    </a:solidFill>
                    <a:latin typeface="+mj-lt"/>
                    <a:ea typeface="Cambria Math"/>
                  </a:rPr>
                  <a:t>              V</a:t>
                </a:r>
                <a14:m>
                  <m:oMath xmlns:m="http://schemas.openxmlformats.org/officeDocument/2006/math">
                    <m:r>
                      <a:rPr lang="en-GB" sz="1050" b="0" i="0" smtClean="0">
                        <a:solidFill>
                          <a:prstClr val="black"/>
                        </a:solidFill>
                        <a:latin typeface="Cambria Math"/>
                        <a:ea typeface="Cambria Math"/>
                      </a:rPr>
                      <m:t>, </m:t>
                    </m:r>
                    <m:r>
                      <m:rPr>
                        <m:sty m:val="p"/>
                      </m:rPr>
                      <a:rPr lang="en-GB" sz="1050" b="0" i="0" smtClean="0">
                        <a:solidFill>
                          <a:prstClr val="black"/>
                        </a:solidFill>
                        <a:latin typeface="Cambria Math"/>
                        <a:ea typeface="Cambria Math"/>
                      </a:rPr>
                      <m:t>binding</m:t>
                    </m:r>
                    <m:r>
                      <a:rPr lang="en-GB" sz="1050" b="0" i="0" smtClean="0">
                        <a:solidFill>
                          <a:prstClr val="black"/>
                        </a:solidFill>
                        <a:latin typeface="Cambria Math"/>
                        <a:ea typeface="Cambria Math"/>
                      </a:rPr>
                      <m:t> </m:t>
                    </m:r>
                    <m:r>
                      <m:rPr>
                        <m:sty m:val="p"/>
                      </m:rPr>
                      <a:rPr lang="en-GB" sz="1050" b="0" i="0" smtClean="0">
                        <a:solidFill>
                          <a:prstClr val="black"/>
                        </a:solidFill>
                        <a:latin typeface="Cambria Math"/>
                        <a:ea typeface="Cambria Math"/>
                      </a:rPr>
                      <m:t>avidity</m:t>
                    </m:r>
                  </m:oMath>
                </a14:m>
                <a:endParaRPr lang="en-GB" sz="1050" b="0" dirty="0" smtClean="0">
                  <a:latin typeface="+mj-lt"/>
                </a:endParaRPr>
              </a:p>
              <a:p>
                <a:endParaRPr lang="en-GB" sz="1050" b="0" i="0" dirty="0" smtClean="0">
                  <a:latin typeface="+mj-lt"/>
                </a:endParaRPr>
              </a:p>
            </p:txBody>
          </p:sp>
        </mc:Choice>
        <mc:Fallback xmlns="">
          <p:sp>
            <p:nvSpPr>
              <p:cNvPr id="89" name="Rectangle 88"/>
              <p:cNvSpPr>
                <a:spLocks noRot="1" noChangeAspect="1" noMove="1" noResize="1" noEditPoints="1" noAdjustHandles="1" noChangeArrowheads="1" noChangeShapeType="1" noTextEdit="1"/>
              </p:cNvSpPr>
              <p:nvPr/>
            </p:nvSpPr>
            <p:spPr>
              <a:xfrm>
                <a:off x="4248983" y="188640"/>
                <a:ext cx="3419361" cy="1384995"/>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Oval 57"/>
              <p:cNvSpPr/>
              <p:nvPr/>
            </p:nvSpPr>
            <p:spPr>
              <a:xfrm>
                <a:off x="3121162" y="404664"/>
                <a:ext cx="787124" cy="803934"/>
              </a:xfrm>
              <a:prstGeom prst="ellipse">
                <a:avLst/>
              </a:prstGeom>
              <a:solidFill>
                <a:srgbClr val="FFC000"/>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I</a:t>
                </a:r>
                <a:r>
                  <a:rPr lang="en-GB" sz="1600" baseline="-25000" dirty="0" err="1" smtClean="0">
                    <a:solidFill>
                      <a:schemeClr val="tx1"/>
                    </a:solidFill>
                  </a:rPr>
                  <a:t>src</a:t>
                </a:r>
                <a14:m>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r>
                          <a:rPr lang="en-GB" sz="1200" i="1" smtClean="0">
                            <a:solidFill>
                              <a:prstClr val="black"/>
                            </a:solidFill>
                            <a:latin typeface="Cambria Math"/>
                            <a:ea typeface="Cambria Math"/>
                          </a:rPr>
                          <m:t>,</m:t>
                        </m:r>
                        <m:r>
                          <a:rPr lang="en-GB" sz="1200" b="0" i="1" smtClean="0">
                            <a:solidFill>
                              <a:prstClr val="black"/>
                            </a:solidFill>
                            <a:latin typeface="Cambria Math"/>
                            <a:ea typeface="Cambria Math"/>
                          </a:rPr>
                          <m:t>𝑉</m:t>
                        </m:r>
                        <m:r>
                          <a:rPr lang="en-GB" sz="1200" b="0" i="1" smtClean="0">
                            <a:solidFill>
                              <a:prstClr val="black"/>
                            </a:solidFill>
                            <a:latin typeface="Cambria Math"/>
                            <a:ea typeface="Cambria Math"/>
                          </a:rPr>
                          <m:t>,</m:t>
                        </m:r>
                        <m:r>
                          <m:rPr>
                            <m:sty m:val="p"/>
                          </m:rPr>
                          <a:rPr lang="el-GR" sz="1050" i="1">
                            <a:solidFill>
                              <a:prstClr val="black"/>
                            </a:solidFill>
                            <a:latin typeface="Cambria Math"/>
                            <a:ea typeface="Cambria Math"/>
                          </a:rPr>
                          <m:t>δ</m:t>
                        </m:r>
                      </m:e>
                    </m:d>
                  </m:oMath>
                </a14:m>
                <a:endParaRPr lang="en-GB" sz="1200" baseline="30000" dirty="0" smtClean="0">
                  <a:solidFill>
                    <a:schemeClr val="tx1"/>
                  </a:solidFill>
                </a:endParaRPr>
              </a:p>
            </p:txBody>
          </p:sp>
        </mc:Choice>
        <mc:Fallback xmlns="">
          <p:sp>
            <p:nvSpPr>
              <p:cNvPr id="58" name="Oval 57"/>
              <p:cNvSpPr>
                <a:spLocks noRot="1" noChangeAspect="1" noMove="1" noResize="1" noEditPoints="1" noAdjustHandles="1" noChangeArrowheads="1" noChangeShapeType="1" noTextEdit="1"/>
              </p:cNvSpPr>
              <p:nvPr/>
            </p:nvSpPr>
            <p:spPr>
              <a:xfrm>
                <a:off x="3121162" y="404664"/>
                <a:ext cx="787124" cy="803934"/>
              </a:xfrm>
              <a:prstGeom prst="ellipse">
                <a:avLst/>
              </a:prstGeom>
              <a:blipFill rotWithShape="1">
                <a:blip r:embed="rId4"/>
                <a:stretch>
                  <a:fillRect/>
                </a:stretch>
              </a:blipFill>
              <a:ln w="15875">
                <a:solidFill>
                  <a:schemeClr val="bg1"/>
                </a:solidFill>
              </a:ln>
            </p:spPr>
            <p:txBody>
              <a:bodyPr/>
              <a:lstStyle/>
              <a:p>
                <a:r>
                  <a:rPr lang="en-GB">
                    <a:noFill/>
                  </a:rPr>
                  <a:t> </a:t>
                </a:r>
              </a:p>
            </p:txBody>
          </p:sp>
        </mc:Fallback>
      </mc:AlternateContent>
      <p:cxnSp>
        <p:nvCxnSpPr>
          <p:cNvPr id="79" name="Elbow Connector 78"/>
          <p:cNvCxnSpPr>
            <a:stCxn id="5" idx="0"/>
          </p:cNvCxnSpPr>
          <p:nvPr/>
        </p:nvCxnSpPr>
        <p:spPr>
          <a:xfrm rot="5400000" flipH="1" flipV="1">
            <a:off x="4026995" y="3330393"/>
            <a:ext cx="576064" cy="1240360"/>
          </a:xfrm>
          <a:prstGeom prst="bentConnector2">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p:cNvCxnSpPr/>
          <p:nvPr/>
        </p:nvCxnSpPr>
        <p:spPr>
          <a:xfrm>
            <a:off x="1534615" y="5811956"/>
            <a:ext cx="3055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7" idx="4"/>
          </p:cNvCxnSpPr>
          <p:nvPr/>
        </p:nvCxnSpPr>
        <p:spPr>
          <a:xfrm flipV="1">
            <a:off x="2290199" y="5102685"/>
            <a:ext cx="0" cy="7092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513361" y="5030693"/>
            <a:ext cx="1475373"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3622847" y="4238605"/>
            <a:ext cx="144000" cy="1440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Elbow Connector 5"/>
          <p:cNvCxnSpPr>
            <a:stCxn id="5" idx="2"/>
            <a:endCxn id="7" idx="0"/>
          </p:cNvCxnSpPr>
          <p:nvPr/>
        </p:nvCxnSpPr>
        <p:spPr>
          <a:xfrm rot="10800000" flipV="1">
            <a:off x="2290199" y="4310613"/>
            <a:ext cx="1332648" cy="648072"/>
          </a:xfrm>
          <a:prstGeom prst="bentConnector2">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218199" y="4958685"/>
            <a:ext cx="144000" cy="144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p:cNvSpPr txBox="1"/>
              <p:nvPr/>
            </p:nvSpPr>
            <p:spPr>
              <a:xfrm>
                <a:off x="5158592" y="4149080"/>
                <a:ext cx="1493999" cy="307777"/>
              </a:xfrm>
              <a:prstGeom prst="rect">
                <a:avLst/>
              </a:prstGeom>
              <a:noFill/>
            </p:spPr>
            <p:txBody>
              <a:bodyPr wrap="none" rtlCol="0">
                <a:spAutoFit/>
              </a:bodyPr>
              <a:lstStyle/>
              <a:p>
                <a14:m>
                  <m:oMath xmlns:m="http://schemas.openxmlformats.org/officeDocument/2006/math">
                    <m:r>
                      <m:rPr>
                        <m:sty m:val="p"/>
                      </m:rPr>
                      <a:rPr lang="en-GB" sz="1400" smtClean="0">
                        <a:latin typeface="Cambria Math"/>
                      </a:rPr>
                      <m:t>V</m:t>
                    </m:r>
                    <m:r>
                      <a:rPr lang="en-GB" sz="1400" i="1" baseline="-25000">
                        <a:latin typeface="Cambria Math"/>
                      </a:rPr>
                      <m:t>𝑗</m:t>
                    </m:r>
                    <m:r>
                      <a:rPr lang="en-GB" sz="1400" i="1">
                        <a:latin typeface="Cambria Math"/>
                      </a:rPr>
                      <m:t>:{ </m:t>
                    </m:r>
                    <m:r>
                      <m:rPr>
                        <m:sty m:val="p"/>
                      </m:rPr>
                      <a:rPr lang="el-GR" sz="1400" i="1">
                        <a:solidFill>
                          <a:prstClr val="black"/>
                        </a:solidFill>
                        <a:latin typeface="Cambria Math"/>
                        <a:ea typeface="Cambria Math"/>
                      </a:rPr>
                      <m:t>δ</m:t>
                    </m:r>
                    <m:r>
                      <a:rPr lang="en-GB" sz="1400" i="1" baseline="-25000">
                        <a:solidFill>
                          <a:prstClr val="black"/>
                        </a:solidFill>
                        <a:latin typeface="Cambria Math"/>
                        <a:ea typeface="Cambria Math"/>
                      </a:rPr>
                      <m:t>𝑗</m:t>
                    </m:r>
                    <m:d>
                      <m:dPr>
                        <m:ctrlPr>
                          <a:rPr lang="en-GB" sz="1400" i="1">
                            <a:solidFill>
                              <a:prstClr val="black"/>
                            </a:solidFill>
                            <a:latin typeface="Cambria Math"/>
                            <a:ea typeface="Cambria Math"/>
                          </a:rPr>
                        </m:ctrlPr>
                      </m:dPr>
                      <m:e>
                        <m:r>
                          <a:rPr lang="en-GB" sz="1400" i="1">
                            <a:solidFill>
                              <a:prstClr val="black"/>
                            </a:solidFill>
                            <a:latin typeface="Cambria Math"/>
                            <a:ea typeface="Cambria Math"/>
                          </a:rPr>
                          <m:t>𝑡</m:t>
                        </m:r>
                      </m:e>
                    </m:d>
                  </m:oMath>
                </a14:m>
                <a:r>
                  <a:rPr lang="en-GB" sz="1400" dirty="0"/>
                  <a:t>, </a:t>
                </a:r>
                <a14:m>
                  <m:oMath xmlns:m="http://schemas.openxmlformats.org/officeDocument/2006/math">
                    <m:r>
                      <a:rPr lang="en-GB" sz="1400" i="1">
                        <a:solidFill>
                          <a:prstClr val="black"/>
                        </a:solidFill>
                        <a:latin typeface="Cambria Math"/>
                        <a:ea typeface="Cambria Math"/>
                      </a:rPr>
                      <m:t>𝑣</m:t>
                    </m:r>
                    <m:r>
                      <a:rPr lang="en-GB" sz="1400" i="1" baseline="-25000">
                        <a:solidFill>
                          <a:prstClr val="black"/>
                        </a:solidFill>
                        <a:latin typeface="Cambria Math"/>
                        <a:ea typeface="Cambria Math"/>
                      </a:rPr>
                      <m:t>𝑗</m:t>
                    </m:r>
                    <m:d>
                      <m:dPr>
                        <m:ctrlPr>
                          <a:rPr lang="en-GB" sz="1400" i="1">
                            <a:solidFill>
                              <a:prstClr val="black"/>
                            </a:solidFill>
                            <a:latin typeface="Cambria Math"/>
                            <a:ea typeface="Cambria Math"/>
                          </a:rPr>
                        </m:ctrlPr>
                      </m:dPr>
                      <m:e>
                        <m:r>
                          <a:rPr lang="en-GB" sz="1400" i="1">
                            <a:solidFill>
                              <a:prstClr val="black"/>
                            </a:solidFill>
                            <a:latin typeface="Cambria Math"/>
                            <a:ea typeface="Cambria Math"/>
                          </a:rPr>
                          <m:t>𝑡</m:t>
                        </m:r>
                      </m:e>
                    </m:d>
                    <m:r>
                      <a:rPr lang="en-GB" sz="1400" i="1">
                        <a:solidFill>
                          <a:prstClr val="black"/>
                        </a:solidFill>
                        <a:latin typeface="Cambria Math"/>
                        <a:ea typeface="Cambria Math"/>
                      </a:rPr>
                      <m:t>}</m:t>
                    </m:r>
                    <m:r>
                      <a:rPr lang="en-GB" sz="1400">
                        <a:solidFill>
                          <a:prstClr val="black"/>
                        </a:solidFill>
                        <a:latin typeface="Cambria Math"/>
                        <a:ea typeface="Cambria Math"/>
                      </a:rPr>
                      <m:t> </m:t>
                    </m:r>
                  </m:oMath>
                </a14:m>
                <a:endParaRPr lang="en-GB"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158592" y="4149080"/>
                <a:ext cx="1493999" cy="307777"/>
              </a:xfrm>
              <a:prstGeom prst="rect">
                <a:avLst/>
              </a:prstGeom>
              <a:blipFill rotWithShape="1">
                <a:blip r:embed="rId5"/>
                <a:stretch>
                  <a:fillRect t="-2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48974" y="4869160"/>
                <a:ext cx="1447384" cy="523220"/>
              </a:xfrm>
              <a:prstGeom prst="rect">
                <a:avLst/>
              </a:prstGeom>
              <a:noFill/>
            </p:spPr>
            <p:txBody>
              <a:bodyPr wrap="none" rtlCol="0">
                <a:spAutoFit/>
              </a:bodyPr>
              <a:lstStyle/>
              <a:p>
                <a14:m>
                  <m:oMath xmlns:m="http://schemas.openxmlformats.org/officeDocument/2006/math">
                    <m:r>
                      <m:rPr>
                        <m:sty m:val="p"/>
                      </m:rPr>
                      <a:rPr lang="en-GB" sz="1400">
                        <a:latin typeface="Cambria Math"/>
                      </a:rPr>
                      <m:t>V</m:t>
                    </m:r>
                    <m:r>
                      <a:rPr lang="en-GB" sz="1400" b="0" i="1" baseline="-25000" smtClean="0">
                        <a:latin typeface="Cambria Math"/>
                      </a:rPr>
                      <m:t>𝑖</m:t>
                    </m:r>
                    <m:r>
                      <a:rPr lang="en-GB" sz="1400" i="1">
                        <a:latin typeface="Cambria Math"/>
                      </a:rPr>
                      <m:t>:{ </m:t>
                    </m:r>
                    <m:r>
                      <m:rPr>
                        <m:sty m:val="p"/>
                      </m:rPr>
                      <a:rPr lang="el-GR" sz="1400" i="1">
                        <a:solidFill>
                          <a:prstClr val="black"/>
                        </a:solidFill>
                        <a:latin typeface="Cambria Math"/>
                        <a:ea typeface="Cambria Math"/>
                      </a:rPr>
                      <m:t>δ</m:t>
                    </m:r>
                    <m:r>
                      <a:rPr lang="en-GB" sz="1400" b="0" i="1" baseline="-25000" smtClean="0">
                        <a:solidFill>
                          <a:prstClr val="black"/>
                        </a:solidFill>
                        <a:latin typeface="Cambria Math"/>
                        <a:ea typeface="Cambria Math"/>
                      </a:rPr>
                      <m:t>𝑖</m:t>
                    </m:r>
                    <m:d>
                      <m:dPr>
                        <m:ctrlPr>
                          <a:rPr lang="en-GB" sz="1400" i="1">
                            <a:solidFill>
                              <a:prstClr val="black"/>
                            </a:solidFill>
                            <a:latin typeface="Cambria Math"/>
                            <a:ea typeface="Cambria Math"/>
                          </a:rPr>
                        </m:ctrlPr>
                      </m:dPr>
                      <m:e>
                        <m:r>
                          <a:rPr lang="en-GB" sz="1400" i="1">
                            <a:solidFill>
                              <a:prstClr val="black"/>
                            </a:solidFill>
                            <a:latin typeface="Cambria Math"/>
                            <a:ea typeface="Cambria Math"/>
                          </a:rPr>
                          <m:t>𝑡</m:t>
                        </m:r>
                      </m:e>
                    </m:d>
                  </m:oMath>
                </a14:m>
                <a:r>
                  <a:rPr lang="en-GB" sz="1400" dirty="0"/>
                  <a:t>, </a:t>
                </a:r>
                <a14:m>
                  <m:oMath xmlns:m="http://schemas.openxmlformats.org/officeDocument/2006/math">
                    <m:r>
                      <a:rPr lang="en-GB" sz="1400" i="1">
                        <a:solidFill>
                          <a:prstClr val="black"/>
                        </a:solidFill>
                        <a:latin typeface="Cambria Math"/>
                        <a:ea typeface="Cambria Math"/>
                      </a:rPr>
                      <m:t>𝑣</m:t>
                    </m:r>
                    <m:r>
                      <a:rPr lang="en-GB" sz="1400" b="0" i="1" baseline="-25000" smtClean="0">
                        <a:solidFill>
                          <a:prstClr val="black"/>
                        </a:solidFill>
                        <a:latin typeface="Cambria Math"/>
                        <a:ea typeface="Cambria Math"/>
                      </a:rPr>
                      <m:t>𝑖</m:t>
                    </m:r>
                    <m:d>
                      <m:dPr>
                        <m:ctrlPr>
                          <a:rPr lang="en-GB" sz="1400" i="1">
                            <a:solidFill>
                              <a:prstClr val="black"/>
                            </a:solidFill>
                            <a:latin typeface="Cambria Math"/>
                            <a:ea typeface="Cambria Math"/>
                          </a:rPr>
                        </m:ctrlPr>
                      </m:dPr>
                      <m:e>
                        <m:r>
                          <a:rPr lang="en-GB" sz="1400" i="1">
                            <a:solidFill>
                              <a:prstClr val="black"/>
                            </a:solidFill>
                            <a:latin typeface="Cambria Math"/>
                            <a:ea typeface="Cambria Math"/>
                          </a:rPr>
                          <m:t>𝑡</m:t>
                        </m:r>
                      </m:e>
                    </m:d>
                    <m:r>
                      <a:rPr lang="en-GB" sz="1400" i="1">
                        <a:solidFill>
                          <a:prstClr val="black"/>
                        </a:solidFill>
                        <a:latin typeface="Cambria Math"/>
                        <a:ea typeface="Cambria Math"/>
                      </a:rPr>
                      <m:t>}</m:t>
                    </m:r>
                    <m:r>
                      <a:rPr lang="en-GB" sz="1400">
                        <a:solidFill>
                          <a:prstClr val="black"/>
                        </a:solidFill>
                        <a:latin typeface="Cambria Math"/>
                        <a:ea typeface="Cambria Math"/>
                      </a:rPr>
                      <m:t> </m:t>
                    </m:r>
                  </m:oMath>
                </a14:m>
                <a:endParaRPr lang="en-GB" sz="1400" dirty="0"/>
              </a:p>
              <a:p>
                <a:endParaRPr lang="en-GB" sz="1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5148974" y="4869160"/>
                <a:ext cx="1447384" cy="523220"/>
              </a:xfrm>
              <a:prstGeom prst="rect">
                <a:avLst/>
              </a:prstGeom>
              <a:blipFill rotWithShape="1">
                <a:blip r:embed="rId6"/>
                <a:stretch>
                  <a:fillRect t="-1163"/>
                </a:stretch>
              </a:blipFill>
            </p:spPr>
            <p:txBody>
              <a:bodyPr/>
              <a:lstStyle/>
              <a:p>
                <a:r>
                  <a:rPr lang="en-GB">
                    <a:noFill/>
                  </a:rPr>
                  <a:t> </a:t>
                </a:r>
              </a:p>
            </p:txBody>
          </p:sp>
        </mc:Fallback>
      </mc:AlternateContent>
      <p:cxnSp>
        <p:nvCxnSpPr>
          <p:cNvPr id="12" name="Straight Connector 11"/>
          <p:cNvCxnSpPr/>
          <p:nvPr/>
        </p:nvCxnSpPr>
        <p:spPr>
          <a:xfrm>
            <a:off x="2988734" y="4946400"/>
            <a:ext cx="0" cy="202344"/>
          </a:xfrm>
          <a:prstGeom prst="line">
            <a:avLst/>
          </a:prstGeom>
          <a:ln w="1524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 idx="4"/>
          </p:cNvCxnSpPr>
          <p:nvPr/>
        </p:nvCxnSpPr>
        <p:spPr>
          <a:xfrm flipH="1" flipV="1">
            <a:off x="3694847" y="4382621"/>
            <a:ext cx="12238" cy="14293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604030" y="5085184"/>
                <a:ext cx="58907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GB" sz="1400" b="0" i="1" baseline="-25000" smtClean="0">
                          <a:solidFill>
                            <a:prstClr val="black"/>
                          </a:solidFill>
                          <a:latin typeface="Cambria Math"/>
                          <a:ea typeface="Cambria Math"/>
                        </a:rPr>
                        <m:t>𝑖</m:t>
                      </m:r>
                      <m:r>
                        <a:rPr lang="en-GB" sz="1400" b="0" i="1" smtClean="0">
                          <a:solidFill>
                            <a:prstClr val="black"/>
                          </a:solidFill>
                          <a:latin typeface="Cambria Math"/>
                          <a:ea typeface="Cambria Math"/>
                        </a:rPr>
                        <m:t>(</m:t>
                      </m:r>
                      <m:r>
                        <a:rPr lang="en-GB" sz="1400" b="0" i="1" smtClean="0">
                          <a:solidFill>
                            <a:prstClr val="black"/>
                          </a:solidFill>
                          <a:latin typeface="Cambria Math"/>
                          <a:ea typeface="Cambria Math"/>
                        </a:rPr>
                        <m:t>𝑡</m:t>
                      </m:r>
                      <m:r>
                        <a:rPr lang="en-GB" sz="1400" b="0" i="1" smtClean="0">
                          <a:solidFill>
                            <a:prstClr val="black"/>
                          </a:solidFill>
                          <a:latin typeface="Cambria Math"/>
                          <a:ea typeface="Cambria Math"/>
                        </a:rPr>
                        <m:t>)</m:t>
                      </m:r>
                    </m:oMath>
                  </m:oMathPara>
                </a14:m>
                <a:endParaRPr lang="en-GB" sz="1400" dirty="0"/>
              </a:p>
            </p:txBody>
          </p:sp>
        </mc:Choice>
        <mc:Fallback xmlns="">
          <p:sp>
            <p:nvSpPr>
              <p:cNvPr id="30" name="Rectangle 29"/>
              <p:cNvSpPr>
                <a:spLocks noRot="1" noChangeAspect="1" noMove="1" noResize="1" noEditPoints="1" noAdjustHandles="1" noChangeArrowheads="1" noChangeShapeType="1" noTextEdit="1"/>
              </p:cNvSpPr>
              <p:nvPr/>
            </p:nvSpPr>
            <p:spPr>
              <a:xfrm>
                <a:off x="1604030" y="5085184"/>
                <a:ext cx="589072" cy="307777"/>
              </a:xfrm>
              <a:prstGeom prst="rect">
                <a:avLst/>
              </a:prstGeom>
              <a:blipFill rotWithShape="1">
                <a:blip r:embed="rId7"/>
                <a:stretch>
                  <a:fillRect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231600" y="4653136"/>
                <a:ext cx="117750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GB" sz="1400" b="0" i="1" baseline="-25000" smtClean="0">
                          <a:solidFill>
                            <a:prstClr val="black"/>
                          </a:solidFill>
                          <a:latin typeface="Cambria Math"/>
                          <a:ea typeface="Cambria Math"/>
                        </a:rPr>
                        <m:t>𝑗</m:t>
                      </m:r>
                      <m:r>
                        <a:rPr lang="en-GB" sz="1400" b="0" i="1" baseline="30000" smtClean="0">
                          <a:solidFill>
                            <a:prstClr val="black"/>
                          </a:solidFill>
                          <a:latin typeface="Cambria Math"/>
                          <a:ea typeface="Cambria Math"/>
                        </a:rPr>
                        <m:t>𝑖𝑛𝑖</m:t>
                      </m:r>
                      <m:r>
                        <a:rPr lang="en-GB" sz="1400" i="1">
                          <a:solidFill>
                            <a:prstClr val="black"/>
                          </a:solidFill>
                          <a:latin typeface="Cambria Math"/>
                          <a:ea typeface="Cambria Math"/>
                        </a:rPr>
                        <m:t>=</m:t>
                      </m:r>
                      <m:r>
                        <a:rPr lang="en-GB" sz="1400" i="1">
                          <a:solidFill>
                            <a:prstClr val="black"/>
                          </a:solidFill>
                          <a:latin typeface="Cambria Math"/>
                          <a:ea typeface="Cambria Math"/>
                        </a:rPr>
                        <m:t>𝑣𝑖</m:t>
                      </m:r>
                      <m:r>
                        <a:rPr lang="en-GB" sz="1400" i="1">
                          <a:solidFill>
                            <a:prstClr val="black"/>
                          </a:solidFill>
                          <a:latin typeface="Cambria Math"/>
                          <a:ea typeface="Cambria Math"/>
                        </a:rPr>
                        <m:t>(</m:t>
                      </m:r>
                      <m:r>
                        <a:rPr lang="en-GB" sz="1400" i="1">
                          <a:solidFill>
                            <a:prstClr val="black"/>
                          </a:solidFill>
                          <a:latin typeface="Cambria Math"/>
                          <a:ea typeface="Cambria Math"/>
                        </a:rPr>
                        <m:t>𝑡</m:t>
                      </m:r>
                      <m:r>
                        <a:rPr lang="en-GB" sz="1400" i="1" baseline="-25000">
                          <a:solidFill>
                            <a:prstClr val="black"/>
                          </a:solidFill>
                          <a:latin typeface="Cambria Math"/>
                          <a:ea typeface="Cambria Math"/>
                        </a:rPr>
                        <m:t>1</m:t>
                      </m:r>
                      <m:r>
                        <a:rPr lang="en-GB" sz="1400" i="1">
                          <a:solidFill>
                            <a:prstClr val="black"/>
                          </a:solidFill>
                          <a:latin typeface="Cambria Math"/>
                          <a:ea typeface="Cambria Math"/>
                        </a:rPr>
                        <m:t>)</m:t>
                      </m:r>
                    </m:oMath>
                  </m:oMathPara>
                </a14:m>
                <a:endParaRPr lang="en-GB" sz="1400" i="1" dirty="0">
                  <a:solidFill>
                    <a:prstClr val="black"/>
                  </a:solidFill>
                  <a:latin typeface="Cambria Math"/>
                  <a:ea typeface="Cambria Math"/>
                </a:endParaRPr>
              </a:p>
            </p:txBody>
          </p:sp>
        </mc:Choice>
        <mc:Fallback xmlns="">
          <p:sp>
            <p:nvSpPr>
              <p:cNvPr id="31" name="Rectangle 30"/>
              <p:cNvSpPr>
                <a:spLocks noRot="1" noChangeAspect="1" noMove="1" noResize="1" noEditPoints="1" noAdjustHandles="1" noChangeArrowheads="1" noChangeShapeType="1" noTextEdit="1"/>
              </p:cNvSpPr>
              <p:nvPr/>
            </p:nvSpPr>
            <p:spPr>
              <a:xfrm>
                <a:off x="2231600" y="4653136"/>
                <a:ext cx="1177502" cy="307777"/>
              </a:xfrm>
              <a:prstGeom prst="rect">
                <a:avLst/>
              </a:prstGeom>
              <a:blipFill rotWithShape="1">
                <a:blip r:embed="rId8"/>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137753" y="5894789"/>
                <a:ext cx="279244" cy="253916"/>
              </a:xfrm>
              <a:prstGeom prst="rect">
                <a:avLst/>
              </a:prstGeom>
            </p:spPr>
            <p:txBody>
              <a:bodyPr wrap="none">
                <a:spAutoFit/>
              </a:bodyPr>
              <a:lstStyle/>
              <a:p>
                <a:r>
                  <a:rPr lang="en-GB" sz="1050" b="0" dirty="0" smtClean="0">
                    <a:solidFill>
                      <a:prstClr val="black"/>
                    </a:solidFill>
                    <a:ea typeface="Cambria Math"/>
                  </a:rPr>
                  <a:t>t</a:t>
                </a:r>
                <a14:m>
                  <m:oMath xmlns:m="http://schemas.openxmlformats.org/officeDocument/2006/math">
                    <m:r>
                      <a:rPr lang="en-GB" sz="1050" b="0" i="1" baseline="-25000" smtClean="0">
                        <a:solidFill>
                          <a:prstClr val="black"/>
                        </a:solidFill>
                        <a:latin typeface="Cambria Math"/>
                        <a:ea typeface="Cambria Math"/>
                      </a:rPr>
                      <m:t>1</m:t>
                    </m:r>
                  </m:oMath>
                </a14:m>
                <a:endParaRPr lang="en-GB" sz="1050" baseline="-25000" dirty="0"/>
              </a:p>
            </p:txBody>
          </p:sp>
        </mc:Choice>
        <mc:Fallback xmlns="">
          <p:sp>
            <p:nvSpPr>
              <p:cNvPr id="32" name="Rectangle 31"/>
              <p:cNvSpPr>
                <a:spLocks noRot="1" noChangeAspect="1" noMove="1" noResize="1" noEditPoints="1" noAdjustHandles="1" noChangeArrowheads="1" noChangeShapeType="1" noTextEdit="1"/>
              </p:cNvSpPr>
              <p:nvPr/>
            </p:nvSpPr>
            <p:spPr>
              <a:xfrm>
                <a:off x="2137753" y="5894789"/>
                <a:ext cx="279244" cy="253916"/>
              </a:xfrm>
              <a:prstGeom prst="rect">
                <a:avLst/>
              </a:prstGeom>
              <a:blipFill rotWithShape="1">
                <a:blip r:embed="rId9"/>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2885907" y="5894789"/>
                <a:ext cx="279244" cy="253916"/>
              </a:xfrm>
              <a:prstGeom prst="rect">
                <a:avLst/>
              </a:prstGeom>
            </p:spPr>
            <p:txBody>
              <a:bodyPr wrap="none">
                <a:spAutoFit/>
              </a:bodyPr>
              <a:lstStyle/>
              <a:p>
                <a:r>
                  <a:rPr lang="en-GB" sz="1050" b="0" dirty="0" smtClean="0">
                    <a:solidFill>
                      <a:prstClr val="black"/>
                    </a:solidFill>
                    <a:ea typeface="Cambria Math"/>
                  </a:rPr>
                  <a:t>t</a:t>
                </a:r>
                <a14:m>
                  <m:oMath xmlns:m="http://schemas.openxmlformats.org/officeDocument/2006/math">
                    <m:r>
                      <a:rPr lang="en-GB" sz="1050" b="0" i="1" baseline="-25000" smtClean="0">
                        <a:solidFill>
                          <a:prstClr val="black"/>
                        </a:solidFill>
                        <a:latin typeface="Cambria Math"/>
                        <a:ea typeface="Cambria Math"/>
                      </a:rPr>
                      <m:t>2</m:t>
                    </m:r>
                  </m:oMath>
                </a14:m>
                <a:endParaRPr lang="en-GB" sz="1050" baseline="-25000" dirty="0"/>
              </a:p>
            </p:txBody>
          </p:sp>
        </mc:Choice>
        <mc:Fallback xmlns="">
          <p:sp>
            <p:nvSpPr>
              <p:cNvPr id="33" name="Rectangle 32"/>
              <p:cNvSpPr>
                <a:spLocks noRot="1" noChangeAspect="1" noMove="1" noResize="1" noEditPoints="1" noAdjustHandles="1" noChangeArrowheads="1" noChangeShapeType="1" noTextEdit="1"/>
              </p:cNvSpPr>
              <p:nvPr/>
            </p:nvSpPr>
            <p:spPr>
              <a:xfrm>
                <a:off x="2885907" y="5894789"/>
                <a:ext cx="279244" cy="253916"/>
              </a:xfrm>
              <a:prstGeom prst="rect">
                <a:avLst/>
              </a:prstGeom>
              <a:blipFill rotWithShape="1">
                <a:blip r:embed="rId10"/>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3605987" y="5894789"/>
                <a:ext cx="279244" cy="253916"/>
              </a:xfrm>
              <a:prstGeom prst="rect">
                <a:avLst/>
              </a:prstGeom>
            </p:spPr>
            <p:txBody>
              <a:bodyPr wrap="none">
                <a:spAutoFit/>
              </a:bodyPr>
              <a:lstStyle/>
              <a:p>
                <a:r>
                  <a:rPr lang="en-GB" sz="1050" b="0" dirty="0" smtClean="0">
                    <a:solidFill>
                      <a:prstClr val="black"/>
                    </a:solidFill>
                    <a:ea typeface="Cambria Math"/>
                  </a:rPr>
                  <a:t>t</a:t>
                </a:r>
                <a14:m>
                  <m:oMath xmlns:m="http://schemas.openxmlformats.org/officeDocument/2006/math">
                    <m:r>
                      <a:rPr lang="en-GB" sz="1050" b="0" i="1" baseline="-25000" smtClean="0">
                        <a:solidFill>
                          <a:prstClr val="black"/>
                        </a:solidFill>
                        <a:latin typeface="Cambria Math"/>
                        <a:ea typeface="Cambria Math"/>
                      </a:rPr>
                      <m:t>3</m:t>
                    </m:r>
                  </m:oMath>
                </a14:m>
                <a:endParaRPr lang="en-GB" sz="1050" baseline="-25000" dirty="0"/>
              </a:p>
            </p:txBody>
          </p:sp>
        </mc:Choice>
        <mc:Fallback xmlns="">
          <p:sp>
            <p:nvSpPr>
              <p:cNvPr id="34" name="Rectangle 33"/>
              <p:cNvSpPr>
                <a:spLocks noRot="1" noChangeAspect="1" noMove="1" noResize="1" noEditPoints="1" noAdjustHandles="1" noChangeArrowheads="1" noChangeShapeType="1" noTextEdit="1"/>
              </p:cNvSpPr>
              <p:nvPr/>
            </p:nvSpPr>
            <p:spPr>
              <a:xfrm>
                <a:off x="3605987" y="5894789"/>
                <a:ext cx="279244" cy="253916"/>
              </a:xfrm>
              <a:prstGeom prst="rect">
                <a:avLst/>
              </a:prstGeom>
              <a:blipFill rotWithShape="1">
                <a:blip r:embed="rId11"/>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1445747" y="5894789"/>
                <a:ext cx="279244" cy="253916"/>
              </a:xfrm>
              <a:prstGeom prst="rect">
                <a:avLst/>
              </a:prstGeom>
            </p:spPr>
            <p:txBody>
              <a:bodyPr wrap="none">
                <a:spAutoFit/>
              </a:bodyPr>
              <a:lstStyle/>
              <a:p>
                <a:r>
                  <a:rPr lang="en-GB" sz="1050" b="0" dirty="0" smtClean="0">
                    <a:solidFill>
                      <a:prstClr val="black"/>
                    </a:solidFill>
                    <a:ea typeface="Cambria Math"/>
                  </a:rPr>
                  <a:t>t</a:t>
                </a:r>
                <a14:m>
                  <m:oMath xmlns:m="http://schemas.openxmlformats.org/officeDocument/2006/math">
                    <m:r>
                      <a:rPr lang="en-GB" sz="1050" b="0" i="1" baseline="-25000" smtClean="0">
                        <a:solidFill>
                          <a:prstClr val="black"/>
                        </a:solidFill>
                        <a:latin typeface="Cambria Math"/>
                        <a:ea typeface="Cambria Math"/>
                      </a:rPr>
                      <m:t>0</m:t>
                    </m:r>
                  </m:oMath>
                </a14:m>
                <a:endParaRPr lang="en-GB" sz="1050" baseline="-25000" dirty="0"/>
              </a:p>
            </p:txBody>
          </p:sp>
        </mc:Choice>
        <mc:Fallback xmlns="">
          <p:sp>
            <p:nvSpPr>
              <p:cNvPr id="35" name="Rectangle 34"/>
              <p:cNvSpPr>
                <a:spLocks noRot="1" noChangeAspect="1" noMove="1" noResize="1" noEditPoints="1" noAdjustHandles="1" noChangeArrowheads="1" noChangeShapeType="1" noTextEdit="1"/>
              </p:cNvSpPr>
              <p:nvPr/>
            </p:nvSpPr>
            <p:spPr>
              <a:xfrm>
                <a:off x="1445747" y="5894789"/>
                <a:ext cx="279244" cy="253916"/>
              </a:xfrm>
              <a:prstGeom prst="rect">
                <a:avLst/>
              </a:prstGeom>
              <a:blipFill rotWithShape="1">
                <a:blip r:embed="rId12"/>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7792400" y="6168620"/>
                <a:ext cx="137896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200" i="1" smtClean="0">
                          <a:solidFill>
                            <a:prstClr val="black"/>
                          </a:solidFill>
                          <a:latin typeface="Cambria Math"/>
                          <a:ea typeface="Cambria Math"/>
                        </a:rPr>
                        <m:t>δ</m:t>
                      </m:r>
                      <m:r>
                        <a:rPr lang="en-GB" sz="1200" b="0" i="1" baseline="-25000" smtClean="0">
                          <a:solidFill>
                            <a:prstClr val="black"/>
                          </a:solidFill>
                          <a:latin typeface="Cambria Math"/>
                          <a:ea typeface="Cambria Math"/>
                        </a:rPr>
                        <m:t>2</m:t>
                      </m:r>
                      <m:r>
                        <a:rPr lang="en-GB" sz="1200" b="0" i="1" smtClean="0">
                          <a:solidFill>
                            <a:prstClr val="black"/>
                          </a:solidFill>
                          <a:latin typeface="Cambria Math"/>
                          <a:ea typeface="Cambria Math"/>
                        </a:rPr>
                        <m:t>=</m:t>
                      </m:r>
                      <m:r>
                        <a:rPr lang="en-GB" sz="1200" b="0" i="1" smtClean="0">
                          <a:solidFill>
                            <a:prstClr val="black"/>
                          </a:solidFill>
                          <a:latin typeface="Cambria Math"/>
                          <a:ea typeface="Cambria Math"/>
                        </a:rPr>
                        <m:t>𝑟</m:t>
                      </m:r>
                      <m:r>
                        <a:rPr lang="en-GB" sz="1200" b="0" i="1" baseline="-25000" smtClean="0">
                          <a:solidFill>
                            <a:prstClr val="black"/>
                          </a:solidFill>
                          <a:latin typeface="Cambria Math"/>
                          <a:ea typeface="Cambria Math"/>
                        </a:rPr>
                        <m:t>2</m:t>
                      </m:r>
                      <m:r>
                        <a:rPr lang="en-GB" sz="1200" b="0" i="1" smtClean="0">
                          <a:solidFill>
                            <a:prstClr val="black"/>
                          </a:solidFill>
                          <a:latin typeface="Cambria Math"/>
                          <a:ea typeface="Cambria Math"/>
                        </a:rPr>
                        <m:t>+</m:t>
                      </m:r>
                      <m:r>
                        <a:rPr lang="en-GB" sz="1200" b="0" i="1" smtClean="0">
                          <a:solidFill>
                            <a:prstClr val="black"/>
                          </a:solidFill>
                          <a:latin typeface="Cambria Math"/>
                          <a:ea typeface="Cambria Math"/>
                        </a:rPr>
                        <m:t>h</m:t>
                      </m:r>
                      <m:r>
                        <m:rPr>
                          <m:sty m:val="p"/>
                        </m:rPr>
                        <a:rPr lang="el-GR" sz="1200" b="0" i="1" smtClean="0">
                          <a:solidFill>
                            <a:prstClr val="black"/>
                          </a:solidFill>
                          <a:latin typeface="Cambria Math"/>
                          <a:ea typeface="Cambria Math"/>
                        </a:rPr>
                        <m:t>Δ</m:t>
                      </m:r>
                      <m:r>
                        <a:rPr lang="en-GB" sz="1200" i="1">
                          <a:solidFill>
                            <a:prstClr val="black"/>
                          </a:solidFill>
                          <a:latin typeface="Cambria Math"/>
                          <a:ea typeface="Cambria Math"/>
                        </a:rPr>
                        <m:t>𝑣</m:t>
                      </m:r>
                      <m:r>
                        <a:rPr lang="en-GB" sz="1200" i="1" baseline="-25000">
                          <a:solidFill>
                            <a:prstClr val="black"/>
                          </a:solidFill>
                          <a:latin typeface="Cambria Math"/>
                          <a:ea typeface="Cambria Math"/>
                        </a:rPr>
                        <m:t>2</m:t>
                      </m:r>
                      <m:d>
                        <m:dPr>
                          <m:ctrlPr>
                            <a:rPr lang="en-GB" sz="1200" i="1">
                              <a:solidFill>
                                <a:prstClr val="black"/>
                              </a:solidFill>
                              <a:latin typeface="Cambria Math"/>
                              <a:ea typeface="Cambria Math"/>
                            </a:rPr>
                          </m:ctrlPr>
                        </m:dPr>
                        <m:e>
                          <m:r>
                            <a:rPr lang="en-GB" sz="1200" i="1">
                              <a:solidFill>
                                <a:prstClr val="black"/>
                              </a:solidFill>
                              <a:latin typeface="Cambria Math"/>
                              <a:ea typeface="Cambria Math"/>
                            </a:rPr>
                            <m:t>𝑡</m:t>
                          </m:r>
                        </m:e>
                      </m:d>
                    </m:oMath>
                  </m:oMathPara>
                </a14:m>
                <a:endParaRPr lang="en-GB" sz="1200" dirty="0" smtClean="0"/>
              </a:p>
            </p:txBody>
          </p:sp>
        </mc:Choice>
        <mc:Fallback xmlns="">
          <p:sp>
            <p:nvSpPr>
              <p:cNvPr id="42" name="Rectangle 41"/>
              <p:cNvSpPr>
                <a:spLocks noRot="1" noChangeAspect="1" noMove="1" noResize="1" noEditPoints="1" noAdjustHandles="1" noChangeArrowheads="1" noChangeShapeType="1" noTextEdit="1"/>
              </p:cNvSpPr>
              <p:nvPr/>
            </p:nvSpPr>
            <p:spPr>
              <a:xfrm>
                <a:off x="7792400" y="6168620"/>
                <a:ext cx="1378967" cy="276999"/>
              </a:xfrm>
              <a:prstGeom prst="rect">
                <a:avLst/>
              </a:prstGeom>
              <a:blipFill rotWithShape="1">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3121546" y="1626577"/>
                <a:ext cx="787124" cy="803934"/>
              </a:xfrm>
              <a:prstGeom prst="ellipse">
                <a:avLst/>
              </a:prstGeom>
              <a:solidFill>
                <a:srgbClr val="FFC000"/>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I</a:t>
                </a:r>
                <a:r>
                  <a:rPr lang="en-GB" sz="1400" baseline="-25000" dirty="0">
                    <a:solidFill>
                      <a:schemeClr val="tx1"/>
                    </a:solidFill>
                  </a:rPr>
                  <a:t>t</a:t>
                </a:r>
                <a:r>
                  <a:rPr lang="en-GB" sz="1400" baseline="-25000" dirty="0" smtClean="0">
                    <a:solidFill>
                      <a:schemeClr val="tx1"/>
                    </a:solidFill>
                  </a:rPr>
                  <a:t>ar</a:t>
                </a:r>
                <a14:m>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r>
                          <a:rPr lang="en-GB" sz="1200" i="1" smtClean="0">
                            <a:solidFill>
                              <a:prstClr val="black"/>
                            </a:solidFill>
                            <a:latin typeface="Cambria Math"/>
                            <a:ea typeface="Cambria Math"/>
                          </a:rPr>
                          <m:t>,</m:t>
                        </m:r>
                        <m:r>
                          <a:rPr lang="en-GB" sz="1200" b="0" i="1" smtClean="0">
                            <a:solidFill>
                              <a:prstClr val="black"/>
                            </a:solidFill>
                            <a:latin typeface="Cambria Math"/>
                            <a:ea typeface="Cambria Math"/>
                          </a:rPr>
                          <m:t>𝑉</m:t>
                        </m:r>
                        <m:r>
                          <a:rPr lang="en-GB" sz="1200" b="0" i="1" smtClean="0">
                            <a:solidFill>
                              <a:prstClr val="black"/>
                            </a:solidFill>
                            <a:latin typeface="Cambria Math"/>
                            <a:ea typeface="Cambria Math"/>
                          </a:rPr>
                          <m:t>,</m:t>
                        </m:r>
                        <m:r>
                          <m:rPr>
                            <m:sty m:val="p"/>
                          </m:rPr>
                          <a:rPr lang="el-GR" sz="1050" i="1">
                            <a:solidFill>
                              <a:prstClr val="black"/>
                            </a:solidFill>
                            <a:latin typeface="Cambria Math"/>
                            <a:ea typeface="Cambria Math"/>
                          </a:rPr>
                          <m:t>δ</m:t>
                        </m:r>
                      </m:e>
                    </m:d>
                  </m:oMath>
                </a14:m>
                <a:endParaRPr lang="en-GB" sz="1200" baseline="30000"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121546" y="1626577"/>
                <a:ext cx="787124" cy="803934"/>
              </a:xfrm>
              <a:prstGeom prst="ellipse">
                <a:avLst/>
              </a:prstGeom>
              <a:blipFill rotWithShape="1">
                <a:blip r:embed="rId14"/>
                <a:stretch>
                  <a:fillRect/>
                </a:stretch>
              </a:blipFill>
              <a:ln w="15875">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Oval 46"/>
              <p:cNvSpPr/>
              <p:nvPr/>
            </p:nvSpPr>
            <p:spPr>
              <a:xfrm>
                <a:off x="1403648" y="1626577"/>
                <a:ext cx="787124" cy="803934"/>
              </a:xfrm>
              <a:prstGeom prst="ellipse">
                <a:avLst/>
              </a:prstGeom>
              <a:solidFill>
                <a:schemeClr val="tx2">
                  <a:lumMod val="60000"/>
                  <a:lumOff val="4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S</a:t>
                </a:r>
                <a:r>
                  <a:rPr lang="en-GB" sz="1600" baseline="-25000" dirty="0" smtClean="0">
                    <a:solidFill>
                      <a:schemeClr val="tx1"/>
                    </a:solidFill>
                  </a:rPr>
                  <a:t>tar</a:t>
                </a:r>
                <a:endParaRPr lang="en-GB" sz="1200" i="1" baseline="-25000" dirty="0" smtClean="0">
                  <a:solidFill>
                    <a:prstClr val="black"/>
                  </a:solidFill>
                  <a:latin typeface="Cambria Math"/>
                  <a:ea typeface="Cambria Math"/>
                </a:endParaRPr>
              </a:p>
              <a:p>
                <a:pPr algn="ctr"/>
                <a14:m>
                  <m:oMathPara xmlns:m="http://schemas.openxmlformats.org/officeDocument/2006/math">
                    <m:oMathParaPr>
                      <m:jc m:val="centerGroup"/>
                    </m:oMathParaPr>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e>
                      </m:d>
                    </m:oMath>
                  </m:oMathPara>
                </a14:m>
                <a:endParaRPr lang="en-GB" sz="1400" dirty="0">
                  <a:solidFill>
                    <a:schemeClr val="tx1"/>
                  </a:solidFill>
                </a:endParaRPr>
              </a:p>
            </p:txBody>
          </p:sp>
        </mc:Choice>
        <mc:Fallback xmlns="">
          <p:sp>
            <p:nvSpPr>
              <p:cNvPr id="47" name="Oval 46"/>
              <p:cNvSpPr>
                <a:spLocks noRot="1" noChangeAspect="1" noMove="1" noResize="1" noEditPoints="1" noAdjustHandles="1" noChangeArrowheads="1" noChangeShapeType="1" noTextEdit="1"/>
              </p:cNvSpPr>
              <p:nvPr/>
            </p:nvSpPr>
            <p:spPr>
              <a:xfrm>
                <a:off x="1403648" y="1626577"/>
                <a:ext cx="787124" cy="803934"/>
              </a:xfrm>
              <a:prstGeom prst="ellipse">
                <a:avLst/>
              </a:prstGeom>
              <a:blipFill rotWithShape="1">
                <a:blip r:embed="rId15"/>
                <a:stretch>
                  <a:fillRect/>
                </a:stretch>
              </a:blipFill>
              <a:ln w="15875">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Oval 47"/>
              <p:cNvSpPr/>
              <p:nvPr/>
            </p:nvSpPr>
            <p:spPr>
              <a:xfrm>
                <a:off x="4822412" y="1626577"/>
                <a:ext cx="787124" cy="803934"/>
              </a:xfrm>
              <a:prstGeom prst="ellipse">
                <a:avLst/>
              </a:prstGeom>
              <a:solidFill>
                <a:srgbClr val="FF0000">
                  <a:alpha val="7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smtClean="0">
                    <a:solidFill>
                      <a:schemeClr val="tx1"/>
                    </a:solidFill>
                  </a:rPr>
                  <a:t>R</a:t>
                </a:r>
                <a:r>
                  <a:rPr lang="en-GB" sz="1400" baseline="-25000" dirty="0" err="1" smtClean="0">
                    <a:solidFill>
                      <a:schemeClr val="tx1"/>
                    </a:solidFill>
                  </a:rPr>
                  <a:t>tar</a:t>
                </a:r>
                <a:endParaRPr lang="en-GB" sz="1400" baseline="-25000" dirty="0" smtClean="0">
                  <a:solidFill>
                    <a:schemeClr val="tx1"/>
                  </a:solidFill>
                </a:endParaRPr>
              </a:p>
              <a:p>
                <a:pPr algn="ctr"/>
                <a14:m>
                  <m:oMathPara xmlns:m="http://schemas.openxmlformats.org/officeDocument/2006/math">
                    <m:oMathParaPr>
                      <m:jc m:val="centerGroup"/>
                    </m:oMathParaPr>
                    <m:oMath xmlns:m="http://schemas.openxmlformats.org/officeDocument/2006/math">
                      <m:d>
                        <m:dPr>
                          <m:ctrlPr>
                            <a:rPr lang="en-GB" sz="1200" i="1">
                              <a:solidFill>
                                <a:prstClr val="black"/>
                              </a:solidFill>
                              <a:latin typeface="Cambria Math"/>
                              <a:ea typeface="Cambria Math"/>
                            </a:rPr>
                          </m:ctrlPr>
                        </m:dPr>
                        <m:e>
                          <m:r>
                            <a:rPr lang="en-GB" sz="1200" b="0" i="1" smtClean="0">
                              <a:solidFill>
                                <a:prstClr val="black"/>
                              </a:solidFill>
                              <a:latin typeface="Cambria Math"/>
                              <a:ea typeface="Cambria Math"/>
                            </a:rPr>
                            <m:t>𝐽</m:t>
                          </m:r>
                        </m:e>
                      </m:d>
                    </m:oMath>
                  </m:oMathPara>
                </a14:m>
                <a:endParaRPr lang="en-GB" sz="1200" baseline="-25000" dirty="0">
                  <a:solidFill>
                    <a:schemeClr val="tx1"/>
                  </a:solidFill>
                </a:endParaRPr>
              </a:p>
            </p:txBody>
          </p:sp>
        </mc:Choice>
        <mc:Fallback xmlns="">
          <p:sp>
            <p:nvSpPr>
              <p:cNvPr id="48" name="Oval 47"/>
              <p:cNvSpPr>
                <a:spLocks noRot="1" noChangeAspect="1" noMove="1" noResize="1" noEditPoints="1" noAdjustHandles="1" noChangeArrowheads="1" noChangeShapeType="1" noTextEdit="1"/>
              </p:cNvSpPr>
              <p:nvPr/>
            </p:nvSpPr>
            <p:spPr>
              <a:xfrm>
                <a:off x="4822412" y="1626577"/>
                <a:ext cx="787124" cy="803934"/>
              </a:xfrm>
              <a:prstGeom prst="ellipse">
                <a:avLst/>
              </a:prstGeom>
              <a:blipFill rotWithShape="1">
                <a:blip r:embed="rId16"/>
                <a:stretch>
                  <a:fillRect/>
                </a:stretch>
              </a:blipFill>
              <a:ln w="15875">
                <a:noFill/>
              </a:ln>
            </p:spPr>
            <p:txBody>
              <a:bodyPr/>
              <a:lstStyle/>
              <a:p>
                <a:r>
                  <a:rPr lang="en-GB">
                    <a:noFill/>
                  </a:rPr>
                  <a:t> </a:t>
                </a:r>
              </a:p>
            </p:txBody>
          </p:sp>
        </mc:Fallback>
      </mc:AlternateContent>
      <p:cxnSp>
        <p:nvCxnSpPr>
          <p:cNvPr id="49" name="Straight Arrow Connector 48"/>
          <p:cNvCxnSpPr>
            <a:stCxn id="47" idx="6"/>
            <a:endCxn id="46" idx="2"/>
          </p:cNvCxnSpPr>
          <p:nvPr/>
        </p:nvCxnSpPr>
        <p:spPr>
          <a:xfrm>
            <a:off x="2190772" y="2028545"/>
            <a:ext cx="930774" cy="0"/>
          </a:xfrm>
          <a:prstGeom prst="straightConnector1">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6" idx="6"/>
            <a:endCxn id="48" idx="2"/>
          </p:cNvCxnSpPr>
          <p:nvPr/>
        </p:nvCxnSpPr>
        <p:spPr>
          <a:xfrm>
            <a:off x="3908670" y="2028545"/>
            <a:ext cx="913743" cy="0"/>
          </a:xfrm>
          <a:prstGeom prst="straightConnector1">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032562" y="2584692"/>
            <a:ext cx="767480" cy="136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Elbow Connector 51"/>
          <p:cNvCxnSpPr>
            <a:stCxn id="48" idx="4"/>
            <a:endCxn id="47" idx="4"/>
          </p:cNvCxnSpPr>
          <p:nvPr/>
        </p:nvCxnSpPr>
        <p:spPr>
          <a:xfrm rot="5400000">
            <a:off x="3506686" y="721129"/>
            <a:ext cx="10262" cy="3418764"/>
          </a:xfrm>
          <a:prstGeom prst="bentConnector3">
            <a:avLst>
              <a:gd name="adj1" fmla="val 1800000"/>
            </a:avLst>
          </a:prstGeom>
          <a:ln w="158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187827" y="1764300"/>
            <a:ext cx="339003" cy="211395"/>
          </a:xfrm>
          <a:prstGeom prst="rect">
            <a:avLst/>
          </a:prstGeom>
          <a:noFill/>
        </p:spPr>
        <p:txBody>
          <a:bodyPr wrap="square" rtlCol="0">
            <a:spAutoFit/>
          </a:bodyPr>
          <a:lstStyle/>
          <a:p>
            <a:r>
              <a:rPr lang="el-GR" sz="1100" dirty="0" smtClean="0">
                <a:latin typeface="Times New Roman"/>
                <a:cs typeface="Times New Roman"/>
              </a:rPr>
              <a:t>γ</a:t>
            </a:r>
            <a:endParaRPr lang="en-GB" sz="1100" dirty="0"/>
          </a:p>
        </p:txBody>
      </p:sp>
      <p:cxnSp>
        <p:nvCxnSpPr>
          <p:cNvPr id="54" name="Straight Arrow Connector 53"/>
          <p:cNvCxnSpPr>
            <a:endCxn id="47" idx="6"/>
          </p:cNvCxnSpPr>
          <p:nvPr/>
        </p:nvCxnSpPr>
        <p:spPr>
          <a:xfrm flipH="1">
            <a:off x="2190772" y="1090865"/>
            <a:ext cx="1046046" cy="937679"/>
          </a:xfrm>
          <a:prstGeom prst="straightConnector1">
            <a:avLst/>
          </a:prstGeom>
          <a:ln w="15875">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3951055" y="2383000"/>
                <a:ext cx="710674" cy="2238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a:ea typeface="Cambria Math"/>
                        </a:rPr>
                        <m:t>𝑤</m:t>
                      </m:r>
                    </m:oMath>
                  </m:oMathPara>
                </a14:m>
                <a:endParaRPr lang="en-GB" sz="1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3951055" y="2383000"/>
                <a:ext cx="710674" cy="223830"/>
              </a:xfrm>
              <a:prstGeom prst="rect">
                <a:avLst/>
              </a:prstGeom>
              <a:blipFill rotWithShape="1">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864204" y="2616616"/>
                <a:ext cx="1427875" cy="600164"/>
              </a:xfrm>
              <a:prstGeom prst="rect">
                <a:avLst/>
              </a:prstGeom>
              <a:noFill/>
            </p:spPr>
            <p:txBody>
              <a:bodyPr wrap="square" rtlCol="0">
                <a:spAutoFit/>
              </a:bodyPr>
              <a:lstStyle/>
              <a:p>
                <a14:m>
                  <m:oMath xmlns:m="http://schemas.openxmlformats.org/officeDocument/2006/math">
                    <m:r>
                      <a:rPr lang="en-GB" sz="1100" b="0" i="1" smtClean="0">
                        <a:latin typeface="Cambria Math"/>
                      </a:rPr>
                      <m:t>(</m:t>
                    </m:r>
                    <m:r>
                      <a:rPr lang="en-GB" sz="1100" b="0" i="1" smtClean="0">
                        <a:latin typeface="Cambria Math"/>
                      </a:rPr>
                      <m:t>𝐾</m:t>
                    </m:r>
                    <m:r>
                      <a:rPr lang="en-GB" sz="1100" b="0" i="1" smtClean="0">
                        <a:latin typeface="Cambria Math"/>
                      </a:rPr>
                      <m:t>′=</m:t>
                    </m:r>
                    <m:r>
                      <a:rPr lang="en-GB" sz="1100" b="0" i="1" smtClean="0">
                        <a:latin typeface="Cambria Math"/>
                      </a:rPr>
                      <m:t>𝐾</m:t>
                    </m:r>
                    <m:r>
                      <a:rPr lang="en-GB" sz="1100" b="0" i="1" smtClean="0">
                        <a:latin typeface="Cambria Math"/>
                      </a:rPr>
                      <m:t>+</m:t>
                    </m:r>
                    <m:r>
                      <a:rPr lang="en-GB" sz="1100" b="0" i="1" smtClean="0">
                        <a:latin typeface="Cambria Math"/>
                      </a:rPr>
                      <m:t>𝑔</m:t>
                    </m:r>
                  </m:oMath>
                </a14:m>
                <a:r>
                  <a:rPr lang="en-GB" sz="1100" dirty="0" smtClean="0"/>
                  <a:t>)</a:t>
                </a:r>
              </a:p>
              <a:p>
                <a14:m>
                  <m:oMath xmlns:m="http://schemas.openxmlformats.org/officeDocument/2006/math">
                    <m:r>
                      <a:rPr lang="en-GB" sz="1100" i="1">
                        <a:latin typeface="Cambria Math"/>
                      </a:rPr>
                      <m:t>(</m:t>
                    </m:r>
                    <m:sSup>
                      <m:sSupPr>
                        <m:ctrlPr>
                          <a:rPr lang="en-GB" sz="1100" b="0" i="1" smtClean="0">
                            <a:latin typeface="Cambria Math"/>
                          </a:rPr>
                        </m:ctrlPr>
                      </m:sSupPr>
                      <m:e>
                        <m:r>
                          <a:rPr lang="en-GB" sz="1100" b="0" i="1" smtClean="0">
                            <a:latin typeface="Cambria Math"/>
                          </a:rPr>
                          <m:t>𝐽</m:t>
                        </m:r>
                      </m:e>
                      <m:sup>
                        <m:r>
                          <a:rPr lang="en-GB" sz="1100" b="0" i="1" smtClean="0">
                            <a:latin typeface="Cambria Math"/>
                          </a:rPr>
                          <m:t>′</m:t>
                        </m:r>
                      </m:sup>
                    </m:sSup>
                    <m:r>
                      <a:rPr lang="en-GB" sz="1100" i="1">
                        <a:latin typeface="Cambria Math"/>
                      </a:rPr>
                      <m:t>=</m:t>
                    </m:r>
                    <m:sSup>
                      <m:sSupPr>
                        <m:ctrlPr>
                          <a:rPr lang="en-GB" sz="1100" b="0" i="1" smtClean="0">
                            <a:latin typeface="Cambria Math"/>
                          </a:rPr>
                        </m:ctrlPr>
                      </m:sSupPr>
                      <m:e>
                        <m:r>
                          <a:rPr lang="en-GB" sz="1100" b="0" i="1" smtClean="0">
                            <a:latin typeface="Cambria Math"/>
                          </a:rPr>
                          <m:t>𝐾</m:t>
                        </m:r>
                      </m:e>
                      <m:sup>
                        <m:r>
                          <a:rPr lang="en-GB" sz="1100" b="0" i="1" smtClean="0">
                            <a:latin typeface="Cambria Math"/>
                          </a:rPr>
                          <m:t>′</m:t>
                        </m:r>
                      </m:sup>
                    </m:sSup>
                    <m:r>
                      <a:rPr lang="en-GB" sz="1100" b="0" i="1" smtClean="0">
                        <a:latin typeface="Cambria Math"/>
                      </a:rPr>
                      <m:t>−</m:t>
                    </m:r>
                  </m:oMath>
                </a14:m>
                <a:r>
                  <a:rPr lang="el-GR" sz="1100" dirty="0">
                    <a:solidFill>
                      <a:prstClr val="black"/>
                    </a:solidFill>
                    <a:ea typeface="Cambria Math"/>
                  </a:rPr>
                  <a:t> </a:t>
                </a:r>
                <a:r>
                  <a:rPr lang="en-GB" sz="1100" dirty="0" smtClean="0">
                    <a:solidFill>
                      <a:prstClr val="black"/>
                    </a:solidFill>
                    <a:ea typeface="Cambria Math"/>
                  </a:rPr>
                  <a:t>min(</a:t>
                </a:r>
                <a14:m>
                  <m:oMath xmlns:m="http://schemas.openxmlformats.org/officeDocument/2006/math">
                    <m:r>
                      <m:rPr>
                        <m:sty m:val="p"/>
                      </m:rPr>
                      <a:rPr lang="el-GR" sz="1100" i="1">
                        <a:solidFill>
                          <a:prstClr val="black"/>
                        </a:solidFill>
                        <a:latin typeface="Cambria Math"/>
                        <a:ea typeface="Cambria Math"/>
                      </a:rPr>
                      <m:t>δ</m:t>
                    </m:r>
                    <m:r>
                      <a:rPr lang="en-GB" sz="1100" b="0" i="1" baseline="-25000" smtClean="0">
                        <a:solidFill>
                          <a:prstClr val="black"/>
                        </a:solidFill>
                        <a:latin typeface="Cambria Math"/>
                        <a:ea typeface="Cambria Math"/>
                      </a:rPr>
                      <m:t>𝑖h</m:t>
                    </m:r>
                  </m:oMath>
                </a14:m>
                <a:r>
                  <a:rPr lang="en-GB" sz="1100" dirty="0" smtClean="0"/>
                  <a:t>))</a:t>
                </a:r>
                <a:endParaRPr lang="en-GB" sz="1100" dirty="0"/>
              </a:p>
              <a:p>
                <a:endParaRPr lang="en-GB" sz="1100" dirty="0"/>
              </a:p>
            </p:txBody>
          </p:sp>
        </mc:Choice>
        <mc:Fallback xmlns="">
          <p:sp>
            <p:nvSpPr>
              <p:cNvPr id="56" name="TextBox 55"/>
              <p:cNvSpPr txBox="1">
                <a:spLocks noRot="1" noChangeAspect="1" noMove="1" noResize="1" noEditPoints="1" noAdjustHandles="1" noChangeArrowheads="1" noChangeShapeType="1" noTextEdit="1"/>
              </p:cNvSpPr>
              <p:nvPr/>
            </p:nvSpPr>
            <p:spPr>
              <a:xfrm>
                <a:off x="3864204" y="2616616"/>
                <a:ext cx="1427875" cy="600164"/>
              </a:xfrm>
              <a:prstGeom prst="rect">
                <a:avLst/>
              </a:prstGeom>
              <a:blipFill rotWithShape="1">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835696" y="1207217"/>
                <a:ext cx="107079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a:ea typeface="Cambria Math"/>
                        </a:rPr>
                        <m:t>𝜌</m:t>
                      </m:r>
                      <m:d>
                        <m:dPr>
                          <m:ctrlPr>
                            <a:rPr lang="en-GB" sz="1400" i="1" smtClean="0">
                              <a:latin typeface="Cambria Math"/>
                              <a:ea typeface="Cambria Math"/>
                            </a:rPr>
                          </m:ctrlPr>
                        </m:dPr>
                        <m:e>
                          <m:r>
                            <a:rPr lang="en-GB" sz="1400" b="0" i="1" smtClean="0">
                              <a:latin typeface="Cambria Math"/>
                              <a:ea typeface="Cambria Math"/>
                            </a:rPr>
                            <m:t>𝑗</m:t>
                          </m:r>
                          <m:r>
                            <a:rPr lang="en-GB" sz="1400" b="0" i="1" smtClean="0">
                              <a:latin typeface="Cambria Math"/>
                              <a:ea typeface="Cambria Math"/>
                            </a:rPr>
                            <m:t>,</m:t>
                          </m:r>
                          <m:r>
                            <a:rPr lang="en-GB" sz="1400" b="0" i="1" smtClean="0">
                              <a:latin typeface="Cambria Math"/>
                              <a:ea typeface="Cambria Math"/>
                            </a:rPr>
                            <m:t>𝑣𝑖</m:t>
                          </m:r>
                        </m:e>
                      </m:d>
                    </m:oMath>
                  </m:oMathPara>
                </a14:m>
                <a:endParaRPr lang="en-GB"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835696" y="1207217"/>
                <a:ext cx="1070797" cy="307777"/>
              </a:xfrm>
              <a:prstGeom prst="rect">
                <a:avLst/>
              </a:prstGeom>
              <a:blipFill rotWithShape="1">
                <a:blip r:embed="rId19"/>
                <a:stretch>
                  <a:fillRect b="-5882"/>
                </a:stretch>
              </a:blipFill>
            </p:spPr>
            <p:txBody>
              <a:bodyPr/>
              <a:lstStyle/>
              <a:p>
                <a:r>
                  <a:rPr lang="en-GB">
                    <a:noFill/>
                  </a:rPr>
                  <a:t> </a:t>
                </a:r>
              </a:p>
            </p:txBody>
          </p:sp>
        </mc:Fallback>
      </mc:AlternateContent>
      <p:cxnSp>
        <p:nvCxnSpPr>
          <p:cNvPr id="68" name="Straight Arrow Connector 67"/>
          <p:cNvCxnSpPr/>
          <p:nvPr/>
        </p:nvCxnSpPr>
        <p:spPr>
          <a:xfrm flipH="1">
            <a:off x="2172142" y="2278581"/>
            <a:ext cx="1046046" cy="937679"/>
          </a:xfrm>
          <a:prstGeom prst="straightConnector1">
            <a:avLst/>
          </a:prstGeom>
          <a:ln w="15875">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 idx="6"/>
          </p:cNvCxnSpPr>
          <p:nvPr/>
        </p:nvCxnSpPr>
        <p:spPr>
          <a:xfrm>
            <a:off x="3766847" y="4310613"/>
            <a:ext cx="590039"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356886" y="4221088"/>
            <a:ext cx="0" cy="202344"/>
          </a:xfrm>
          <a:prstGeom prst="line">
            <a:avLst/>
          </a:prstGeom>
          <a:ln w="1524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4340334" y="5877272"/>
                <a:ext cx="279244" cy="253916"/>
              </a:xfrm>
              <a:prstGeom prst="rect">
                <a:avLst/>
              </a:prstGeom>
            </p:spPr>
            <p:txBody>
              <a:bodyPr wrap="none">
                <a:spAutoFit/>
              </a:bodyPr>
              <a:lstStyle/>
              <a:p>
                <a:r>
                  <a:rPr lang="en-GB" sz="1050" b="0" dirty="0" smtClean="0">
                    <a:solidFill>
                      <a:prstClr val="black"/>
                    </a:solidFill>
                    <a:ea typeface="Cambria Math"/>
                  </a:rPr>
                  <a:t>t</a:t>
                </a:r>
                <a14:m>
                  <m:oMath xmlns:m="http://schemas.openxmlformats.org/officeDocument/2006/math">
                    <m:r>
                      <a:rPr lang="en-GB" sz="1050" b="0" i="0" baseline="-25000" smtClean="0">
                        <a:solidFill>
                          <a:prstClr val="black"/>
                        </a:solidFill>
                        <a:latin typeface="Cambria Math"/>
                        <a:ea typeface="Cambria Math"/>
                      </a:rPr>
                      <m:t>4</m:t>
                    </m:r>
                  </m:oMath>
                </a14:m>
                <a:endParaRPr lang="en-GB" sz="1050" baseline="-25000" dirty="0"/>
              </a:p>
            </p:txBody>
          </p:sp>
        </mc:Choice>
        <mc:Fallback xmlns="">
          <p:sp>
            <p:nvSpPr>
              <p:cNvPr id="76" name="Rectangle 75"/>
              <p:cNvSpPr>
                <a:spLocks noRot="1" noChangeAspect="1" noMove="1" noResize="1" noEditPoints="1" noAdjustHandles="1" noChangeArrowheads="1" noChangeShapeType="1" noTextEdit="1"/>
              </p:cNvSpPr>
              <p:nvPr/>
            </p:nvSpPr>
            <p:spPr>
              <a:xfrm>
                <a:off x="4340334" y="5877272"/>
                <a:ext cx="279244" cy="253916"/>
              </a:xfrm>
              <a:prstGeom prst="rect">
                <a:avLst/>
              </a:prstGeom>
              <a:blipFill rotWithShape="1">
                <a:blip r:embed="rId20"/>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7819211" y="6395677"/>
                <a:ext cx="1108765" cy="276999"/>
              </a:xfrm>
              <a:prstGeom prst="rect">
                <a:avLst/>
              </a:prstGeom>
            </p:spPr>
            <p:txBody>
              <a:bodyPr wrap="none">
                <a:spAutoFit/>
              </a:bodyPr>
              <a:lstStyle/>
              <a:p>
                <a:pPr lvl="0"/>
                <a14:m>
                  <m:oMath xmlns:m="http://schemas.openxmlformats.org/officeDocument/2006/math">
                    <m:r>
                      <a:rPr lang="en-GB" sz="1200" i="1">
                        <a:solidFill>
                          <a:prstClr val="black"/>
                        </a:solidFill>
                        <a:latin typeface="Cambria Math"/>
                        <a:ea typeface="Cambria Math"/>
                      </a:rPr>
                      <m:t>𝑣</m:t>
                    </m:r>
                    <m:r>
                      <a:rPr lang="en-GB" sz="1200" i="1" baseline="-25000">
                        <a:solidFill>
                          <a:prstClr val="black"/>
                        </a:solidFill>
                        <a:latin typeface="Cambria Math"/>
                        <a:ea typeface="Cambria Math"/>
                      </a:rPr>
                      <m:t>2</m:t>
                    </m:r>
                    <m:d>
                      <m:dPr>
                        <m:ctrlPr>
                          <a:rPr lang="en-GB" sz="1200" i="1">
                            <a:solidFill>
                              <a:prstClr val="black"/>
                            </a:solidFill>
                            <a:latin typeface="Cambria Math"/>
                            <a:ea typeface="Cambria Math"/>
                          </a:rPr>
                        </m:ctrlPr>
                      </m:dPr>
                      <m:e>
                        <m:r>
                          <a:rPr lang="en-GB" sz="1200" i="1">
                            <a:solidFill>
                              <a:prstClr val="black"/>
                            </a:solidFill>
                            <a:latin typeface="Cambria Math"/>
                            <a:ea typeface="Cambria Math"/>
                          </a:rPr>
                          <m:t>𝑡</m:t>
                        </m:r>
                      </m:e>
                    </m:d>
                  </m:oMath>
                </a14:m>
                <a:r>
                  <a:rPr lang="en-GB" sz="1200" dirty="0">
                    <a:solidFill>
                      <a:prstClr val="black"/>
                    </a:solidFill>
                  </a:rPr>
                  <a:t>= g</a:t>
                </a:r>
                <a:r>
                  <a:rPr lang="en-GB" sz="1200" baseline="-25000" dirty="0">
                    <a:solidFill>
                      <a:prstClr val="black"/>
                    </a:solidFill>
                  </a:rPr>
                  <a:t>c</a:t>
                </a:r>
                <a:r>
                  <a:rPr lang="en-GB" sz="1200" dirty="0">
                    <a:solidFill>
                      <a:prstClr val="black"/>
                    </a:solidFill>
                  </a:rPr>
                  <a:t>R</a:t>
                </a:r>
                <a:r>
                  <a:rPr lang="en-GB" sz="1200" baseline="-25000" dirty="0">
                    <a:solidFill>
                      <a:prstClr val="black"/>
                    </a:solidFill>
                  </a:rPr>
                  <a:t>in</a:t>
                </a:r>
                <a:r>
                  <a:rPr lang="en-GB" sz="1200" baseline="30000" dirty="0">
                    <a:solidFill>
                      <a:prstClr val="black"/>
                    </a:solidFill>
                  </a:rPr>
                  <a:t>’</a:t>
                </a:r>
                <a:r>
                  <a:rPr lang="el-GR" sz="1200" dirty="0">
                    <a:solidFill>
                      <a:prstClr val="black"/>
                    </a:solidFill>
                    <a:ea typeface="Cambria Math"/>
                  </a:rPr>
                  <a:t> </a:t>
                </a:r>
                <a14:m>
                  <m:oMath xmlns:m="http://schemas.openxmlformats.org/officeDocument/2006/math">
                    <m:r>
                      <m:rPr>
                        <m:sty m:val="p"/>
                      </m:rPr>
                      <a:rPr lang="el-GR" sz="1200" i="1">
                        <a:solidFill>
                          <a:prstClr val="black"/>
                        </a:solidFill>
                        <a:latin typeface="Cambria Math"/>
                        <a:ea typeface="Cambria Math"/>
                      </a:rPr>
                      <m:t>Δ</m:t>
                    </m:r>
                  </m:oMath>
                </a14:m>
                <a:r>
                  <a:rPr lang="en-GB" sz="1200" dirty="0">
                    <a:solidFill>
                      <a:prstClr val="black"/>
                    </a:solidFill>
                  </a:rPr>
                  <a:t>t</a:t>
                </a:r>
              </a:p>
            </p:txBody>
          </p:sp>
        </mc:Choice>
        <mc:Fallback xmlns="">
          <p:sp>
            <p:nvSpPr>
              <p:cNvPr id="85" name="Rectangle 84"/>
              <p:cNvSpPr>
                <a:spLocks noRot="1" noChangeAspect="1" noMove="1" noResize="1" noEditPoints="1" noAdjustHandles="1" noChangeArrowheads="1" noChangeShapeType="1" noTextEdit="1"/>
              </p:cNvSpPr>
              <p:nvPr/>
            </p:nvSpPr>
            <p:spPr>
              <a:xfrm>
                <a:off x="7819211" y="6395677"/>
                <a:ext cx="1108765" cy="276999"/>
              </a:xfrm>
              <a:prstGeom prst="rect">
                <a:avLst/>
              </a:prstGeom>
              <a:blipFill rotWithShape="1">
                <a:blip r:embed="rId21"/>
                <a:stretch>
                  <a:fillRect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7308304" y="6261409"/>
                <a:ext cx="359393" cy="2727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1200" b="0" i="0" smtClean="0">
                          <a:latin typeface="Cambria Math"/>
                        </a:rPr>
                        <m:t>V</m:t>
                      </m:r>
                      <m:r>
                        <a:rPr lang="en-GB" sz="1200" b="0" i="1" baseline="-25000" smtClean="0">
                          <a:latin typeface="Cambria Math"/>
                        </a:rPr>
                        <m:t>2</m:t>
                      </m:r>
                    </m:oMath>
                  </m:oMathPara>
                </a14:m>
                <a:endParaRPr lang="en-GB" sz="1200" baseline="-25000" dirty="0"/>
              </a:p>
            </p:txBody>
          </p:sp>
        </mc:Choice>
        <mc:Fallback xmlns="">
          <p:sp>
            <p:nvSpPr>
              <p:cNvPr id="86" name="Rectangle 85"/>
              <p:cNvSpPr>
                <a:spLocks noRot="1" noChangeAspect="1" noMove="1" noResize="1" noEditPoints="1" noAdjustHandles="1" noChangeArrowheads="1" noChangeShapeType="1" noTextEdit="1"/>
              </p:cNvSpPr>
              <p:nvPr/>
            </p:nvSpPr>
            <p:spPr>
              <a:xfrm>
                <a:off x="7308304" y="6261409"/>
                <a:ext cx="359393" cy="272767"/>
              </a:xfrm>
              <a:prstGeom prst="rect">
                <a:avLst/>
              </a:prstGeom>
              <a:blipFill rotWithShape="1">
                <a:blip r:embed="rId22"/>
                <a:stretch>
                  <a:fillRect/>
                </a:stretch>
              </a:blipFill>
            </p:spPr>
            <p:txBody>
              <a:bodyPr/>
              <a:lstStyle/>
              <a:p>
                <a:r>
                  <a:rPr lang="en-GB">
                    <a:noFill/>
                  </a:rPr>
                  <a:t> </a:t>
                </a:r>
              </a:p>
            </p:txBody>
          </p:sp>
        </mc:Fallback>
      </mc:AlternateContent>
      <p:sp>
        <p:nvSpPr>
          <p:cNvPr id="87" name="Double Brace 86"/>
          <p:cNvSpPr/>
          <p:nvPr/>
        </p:nvSpPr>
        <p:spPr>
          <a:xfrm>
            <a:off x="7743255" y="6168620"/>
            <a:ext cx="1400745" cy="504056"/>
          </a:xfrm>
          <a:prstGeom prst="bracePair">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8" name="Rectangle 87"/>
              <p:cNvSpPr/>
              <p:nvPr/>
            </p:nvSpPr>
            <p:spPr>
              <a:xfrm>
                <a:off x="3707904" y="4417367"/>
                <a:ext cx="144016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GB" sz="1400" b="0" i="1" baseline="-25000" smtClean="0">
                          <a:solidFill>
                            <a:prstClr val="black"/>
                          </a:solidFill>
                          <a:latin typeface="Cambria Math"/>
                          <a:ea typeface="Cambria Math"/>
                        </a:rPr>
                        <m:t>𝑗</m:t>
                      </m:r>
                      <m:r>
                        <a:rPr lang="en-GB" sz="1400" i="1" baseline="30000">
                          <a:solidFill>
                            <a:prstClr val="black"/>
                          </a:solidFill>
                          <a:latin typeface="Cambria Math"/>
                          <a:ea typeface="Cambria Math"/>
                        </a:rPr>
                        <m:t>𝑓𝑖𝑛𝑎𝑙</m:t>
                      </m:r>
                      <m:r>
                        <a:rPr lang="en-GB" sz="1400" i="1">
                          <a:solidFill>
                            <a:prstClr val="black"/>
                          </a:solidFill>
                          <a:latin typeface="Cambria Math"/>
                          <a:ea typeface="Cambria Math"/>
                        </a:rPr>
                        <m:t>=</m:t>
                      </m:r>
                      <m:r>
                        <a:rPr lang="en-GB" sz="1400" i="1">
                          <a:solidFill>
                            <a:prstClr val="black"/>
                          </a:solidFill>
                          <a:latin typeface="Cambria Math"/>
                          <a:ea typeface="Cambria Math"/>
                        </a:rPr>
                        <m:t>𝑣𝑗</m:t>
                      </m:r>
                      <m:r>
                        <a:rPr lang="en-GB" sz="1400" i="1">
                          <a:solidFill>
                            <a:prstClr val="black"/>
                          </a:solidFill>
                          <a:latin typeface="Cambria Math"/>
                          <a:ea typeface="Cambria Math"/>
                        </a:rPr>
                        <m:t>(</m:t>
                      </m:r>
                      <m:r>
                        <a:rPr lang="en-GB" sz="1400" i="1">
                          <a:solidFill>
                            <a:prstClr val="black"/>
                          </a:solidFill>
                          <a:latin typeface="Cambria Math"/>
                          <a:ea typeface="Cambria Math"/>
                        </a:rPr>
                        <m:t>𝑡</m:t>
                      </m:r>
                      <m:r>
                        <a:rPr lang="en-GB" sz="1400" b="0" i="1" baseline="-25000" smtClean="0">
                          <a:solidFill>
                            <a:prstClr val="black"/>
                          </a:solidFill>
                          <a:latin typeface="Cambria Math"/>
                          <a:ea typeface="Cambria Math"/>
                        </a:rPr>
                        <m:t>4</m:t>
                      </m:r>
                      <m:r>
                        <a:rPr lang="en-GB" sz="1400" i="1">
                          <a:solidFill>
                            <a:prstClr val="black"/>
                          </a:solidFill>
                          <a:latin typeface="Cambria Math"/>
                          <a:ea typeface="Cambria Math"/>
                        </a:rPr>
                        <m:t>)</m:t>
                      </m:r>
                    </m:oMath>
                  </m:oMathPara>
                </a14:m>
                <a:endParaRPr lang="en-GB" sz="1400" dirty="0"/>
              </a:p>
            </p:txBody>
          </p:sp>
        </mc:Choice>
        <mc:Fallback xmlns="">
          <p:sp>
            <p:nvSpPr>
              <p:cNvPr id="88" name="Rectangle 87"/>
              <p:cNvSpPr>
                <a:spLocks noRot="1" noChangeAspect="1" noMove="1" noResize="1" noEditPoints="1" noAdjustHandles="1" noChangeArrowheads="1" noChangeShapeType="1" noTextEdit="1"/>
              </p:cNvSpPr>
              <p:nvPr/>
            </p:nvSpPr>
            <p:spPr>
              <a:xfrm>
                <a:off x="3707904" y="4417367"/>
                <a:ext cx="1440160" cy="307777"/>
              </a:xfrm>
              <a:prstGeom prst="rect">
                <a:avLst/>
              </a:prstGeom>
              <a:blipFill rotWithShape="1">
                <a:blip r:embed="rId23"/>
                <a:stretch>
                  <a:fillRect b="-8000"/>
                </a:stretch>
              </a:blipFill>
            </p:spPr>
            <p:txBody>
              <a:bodyPr/>
              <a:lstStyle/>
              <a:p>
                <a:r>
                  <a:rPr lang="en-GB">
                    <a:noFill/>
                  </a:rPr>
                  <a:t> </a:t>
                </a:r>
              </a:p>
            </p:txBody>
          </p:sp>
        </mc:Fallback>
      </mc:AlternateContent>
      <p:sp>
        <p:nvSpPr>
          <p:cNvPr id="43" name="Title 1"/>
          <p:cNvSpPr txBox="1">
            <a:spLocks/>
          </p:cNvSpPr>
          <p:nvPr/>
        </p:nvSpPr>
        <p:spPr>
          <a:xfrm>
            <a:off x="35496" y="44624"/>
            <a:ext cx="2256595" cy="1489662"/>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000" dirty="0"/>
              <a:t>F</a:t>
            </a:r>
            <a:r>
              <a:rPr lang="en-GB" sz="2000" dirty="0" smtClean="0"/>
              <a:t>igureS4: </a:t>
            </a:r>
            <a:r>
              <a:rPr lang="en-GB" sz="2000" dirty="0"/>
              <a:t>Schema of the disease transmission in the individual-based model</a:t>
            </a:r>
          </a:p>
        </p:txBody>
      </p:sp>
    </p:spTree>
    <p:extLst>
      <p:ext uri="{BB962C8B-B14F-4D97-AF65-F5344CB8AC3E}">
        <p14:creationId xmlns:p14="http://schemas.microsoft.com/office/powerpoint/2010/main" val="39957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20000"/>
          </a:bodyPr>
          <a:lstStyle/>
          <a:p>
            <a:r>
              <a:rPr lang="en-GB" altLang="zh-TW" sz="1200" dirty="0"/>
              <a:t>figure1: The binding avidity changes of single amino acid mutations by net </a:t>
            </a:r>
            <a:r>
              <a:rPr lang="en-GB" altLang="zh-TW" sz="1200" dirty="0" smtClean="0"/>
              <a:t>charge</a:t>
            </a:r>
          </a:p>
          <a:p>
            <a:pPr lvl="1"/>
            <a:r>
              <a:rPr lang="en-GB" altLang="zh-TW" sz="1200" dirty="0" err="1" smtClean="0"/>
              <a:t>BindingAnal</a:t>
            </a:r>
            <a:r>
              <a:rPr lang="en-GB" altLang="zh-TW" sz="1200" dirty="0" smtClean="0"/>
              <a:t>\</a:t>
            </a:r>
            <a:r>
              <a:rPr lang="en-GB" altLang="zh-TW" sz="1200" dirty="0" err="1" smtClean="0"/>
              <a:t>validate_netcharge</a:t>
            </a:r>
            <a:r>
              <a:rPr lang="en-GB" altLang="zh-TW" sz="1200" dirty="0" smtClean="0"/>
              <a:t>\</a:t>
            </a:r>
            <a:r>
              <a:rPr lang="en-GB" altLang="zh-TW" sz="1200" b="1" dirty="0" err="1" smtClean="0"/>
              <a:t>plot_bindingchanges.R</a:t>
            </a:r>
            <a:endParaRPr lang="en-GB" altLang="zh-TW" sz="1200" b="1" dirty="0" smtClean="0"/>
          </a:p>
          <a:p>
            <a:r>
              <a:rPr lang="en-GB" altLang="zh-TW" sz="1200" dirty="0"/>
              <a:t>figure2: Net charge distribution by age </a:t>
            </a:r>
            <a:r>
              <a:rPr lang="en-GB" altLang="zh-TW" sz="1200" dirty="0" smtClean="0"/>
              <a:t>group</a:t>
            </a:r>
          </a:p>
          <a:p>
            <a:pPr lvl="1"/>
            <a:r>
              <a:rPr lang="en-GB" altLang="zh-TW" sz="1200" dirty="0" err="1" smtClean="0"/>
              <a:t>BindingAnal</a:t>
            </a:r>
            <a:r>
              <a:rPr lang="en-GB" altLang="zh-TW" sz="1200" dirty="0" smtClean="0"/>
              <a:t>\</a:t>
            </a:r>
            <a:r>
              <a:rPr lang="en-GB" altLang="zh-TW" sz="1200" dirty="0" err="1" smtClean="0"/>
              <a:t>validate_netcharge</a:t>
            </a:r>
            <a:r>
              <a:rPr lang="en-GB" altLang="zh-TW" sz="1200" dirty="0" smtClean="0"/>
              <a:t>\</a:t>
            </a:r>
            <a:r>
              <a:rPr lang="en-GB" altLang="zh-TW" sz="1200" b="1" dirty="0" smtClean="0"/>
              <a:t>netcharge_age19.R</a:t>
            </a:r>
          </a:p>
          <a:p>
            <a:r>
              <a:rPr lang="en-GB" altLang="zh-TW" sz="1200" dirty="0"/>
              <a:t>figure3: Within host reproductive number </a:t>
            </a:r>
            <a:r>
              <a:rPr lang="en-GB" altLang="zh-TW" sz="1200" dirty="0" smtClean="0"/>
              <a:t>and </a:t>
            </a:r>
            <a:r>
              <a:rPr lang="en-GB" altLang="zh-TW" sz="1200" dirty="0"/>
              <a:t>the probability of </a:t>
            </a:r>
            <a:r>
              <a:rPr lang="en-GB" altLang="zh-TW" sz="1200" dirty="0" smtClean="0"/>
              <a:t>infection</a:t>
            </a:r>
          </a:p>
          <a:p>
            <a:pPr lvl="1"/>
            <a:r>
              <a:rPr lang="en-GB" altLang="zh-TW" sz="1200" dirty="0" err="1" smtClean="0"/>
              <a:t>BindingAnal</a:t>
            </a:r>
            <a:r>
              <a:rPr lang="en-GB" altLang="zh-TW" sz="1200" dirty="0" smtClean="0"/>
              <a:t>\fitness\</a:t>
            </a:r>
            <a:r>
              <a:rPr lang="en-GB" altLang="zh-TW" sz="1200" dirty="0" err="1" smtClean="0"/>
              <a:t>tradeoff</a:t>
            </a:r>
            <a:r>
              <a:rPr lang="en-GB" altLang="zh-TW" sz="1200" dirty="0" smtClean="0"/>
              <a:t>\</a:t>
            </a:r>
            <a:r>
              <a:rPr lang="en-GB" altLang="zh-TW" sz="1200" dirty="0" err="1" smtClean="0"/>
              <a:t>Mtradeoff</a:t>
            </a:r>
            <a:r>
              <a:rPr lang="en-GB" altLang="zh-TW" sz="1200" dirty="0" smtClean="0"/>
              <a:t>\</a:t>
            </a:r>
            <a:r>
              <a:rPr lang="en-GB" altLang="zh-TW" sz="1200" b="1" dirty="0" smtClean="0"/>
              <a:t>p</a:t>
            </a:r>
            <a:r>
              <a:rPr lang="en-US" altLang="zh-TW" sz="1200" b="1" dirty="0" err="1" smtClean="0"/>
              <a:t>lot_Rin_infection.m</a:t>
            </a:r>
            <a:r>
              <a:rPr lang="en-US" altLang="zh-TW" sz="1200" dirty="0" smtClean="0"/>
              <a:t>; </a:t>
            </a:r>
            <a:r>
              <a:rPr lang="en-US" altLang="zh-TW" sz="1200" b="1" dirty="0"/>
              <a:t>p</a:t>
            </a:r>
            <a:r>
              <a:rPr lang="en-GB" altLang="zh-TW" sz="1200" b="1" dirty="0" err="1"/>
              <a:t>lot_prob_infection.m</a:t>
            </a:r>
            <a:r>
              <a:rPr lang="en-GB" altLang="zh-TW" sz="1200" dirty="0" smtClean="0"/>
              <a:t>; </a:t>
            </a:r>
            <a:r>
              <a:rPr lang="en-GB" altLang="zh-TW" sz="1200" b="1" dirty="0"/>
              <a:t>plot_prob_infection_m2.m</a:t>
            </a:r>
          </a:p>
          <a:p>
            <a:r>
              <a:rPr lang="en-GB" altLang="zh-TW" sz="1200" dirty="0"/>
              <a:t>figure4: Simulated epidemic  with and without within-host  binding avidity </a:t>
            </a:r>
            <a:r>
              <a:rPr lang="en-GB" altLang="zh-TW" sz="1200" dirty="0" smtClean="0"/>
              <a:t>adaptation</a:t>
            </a:r>
          </a:p>
          <a:p>
            <a:pPr lvl="1">
              <a:defRPr/>
            </a:pPr>
            <a:r>
              <a:rPr lang="en-GB" altLang="zh-TW" sz="1200" dirty="0" err="1" smtClean="0"/>
              <a:t>BindingAnal</a:t>
            </a:r>
            <a:r>
              <a:rPr lang="en-GB" altLang="zh-TW" sz="1200" dirty="0" smtClean="0"/>
              <a:t>\fitness\</a:t>
            </a:r>
            <a:r>
              <a:rPr lang="en-GB" altLang="zh-TW" sz="1200" dirty="0" err="1" smtClean="0"/>
              <a:t>tradeoff</a:t>
            </a:r>
            <a:r>
              <a:rPr lang="en-GB" altLang="zh-TW" sz="1200" dirty="0" smtClean="0"/>
              <a:t>\</a:t>
            </a:r>
            <a:r>
              <a:rPr lang="en-GB" altLang="zh-TW" sz="1200" dirty="0" err="1" smtClean="0"/>
              <a:t>Mtradeoff</a:t>
            </a:r>
            <a:r>
              <a:rPr lang="en-GB" altLang="zh-TW" sz="1200" dirty="0" smtClean="0"/>
              <a:t>\</a:t>
            </a:r>
            <a:r>
              <a:rPr lang="en-GB" altLang="zh-TW" sz="1200" dirty="0" err="1" smtClean="0"/>
              <a:t>dat</a:t>
            </a:r>
            <a:r>
              <a:rPr lang="en-GB" altLang="zh-TW" sz="1200" dirty="0" smtClean="0"/>
              <a:t>\lowV0</a:t>
            </a:r>
            <a:r>
              <a:rPr lang="zh-TW" altLang="en-US" sz="1200" dirty="0" smtClean="0"/>
              <a:t> </a:t>
            </a:r>
            <a:r>
              <a:rPr lang="en-US" altLang="zh-TW" sz="1200" dirty="0" smtClean="0"/>
              <a:t>??</a:t>
            </a:r>
            <a:endParaRPr lang="en-GB" altLang="zh-TW" sz="1200" dirty="0"/>
          </a:p>
          <a:p>
            <a:pPr lvl="1">
              <a:defRPr/>
            </a:pPr>
            <a:r>
              <a:rPr lang="en-GB" altLang="zh-TW" sz="1200" dirty="0" err="1" smtClean="0"/>
              <a:t>BindingAnal</a:t>
            </a:r>
            <a:r>
              <a:rPr lang="en-GB" altLang="zh-TW" sz="1200" dirty="0" smtClean="0"/>
              <a:t>\fitness\</a:t>
            </a:r>
            <a:r>
              <a:rPr lang="en-GB" altLang="zh-TW" sz="1200" dirty="0" err="1" smtClean="0"/>
              <a:t>tradeoff</a:t>
            </a:r>
            <a:r>
              <a:rPr lang="en-GB" altLang="zh-TW" sz="1200" dirty="0" smtClean="0"/>
              <a:t>\</a:t>
            </a:r>
            <a:r>
              <a:rPr lang="en-GB" altLang="zh-TW" sz="1200" dirty="0" err="1" smtClean="0"/>
              <a:t>Mtradeoff</a:t>
            </a:r>
            <a:r>
              <a:rPr lang="en-GB" altLang="zh-TW" sz="1200" dirty="0" smtClean="0"/>
              <a:t>\</a:t>
            </a:r>
            <a:r>
              <a:rPr lang="en-GB" altLang="zh-TW" sz="1200" dirty="0" err="1" smtClean="0"/>
              <a:t>dat</a:t>
            </a:r>
            <a:r>
              <a:rPr lang="en-GB" altLang="zh-TW" sz="1200" dirty="0" smtClean="0"/>
              <a:t>\highV0</a:t>
            </a:r>
            <a:r>
              <a:rPr lang="zh-TW" altLang="en-US" sz="1200" dirty="0" smtClean="0"/>
              <a:t>  </a:t>
            </a:r>
            <a:r>
              <a:rPr lang="en-US" altLang="zh-TW" sz="1200" dirty="0" smtClean="0"/>
              <a:t>??</a:t>
            </a:r>
            <a:endParaRPr lang="en-GB" altLang="zh-TW" sz="1200" dirty="0"/>
          </a:p>
          <a:p>
            <a:pPr>
              <a:defRPr/>
            </a:pPr>
            <a:r>
              <a:rPr lang="en-GB" altLang="zh-TW" sz="1200" dirty="0"/>
              <a:t>figure5: Distribution of population immunity during the epidemic with binding avidity </a:t>
            </a:r>
            <a:r>
              <a:rPr lang="en-GB" altLang="zh-TW" sz="1200" dirty="0" smtClean="0"/>
              <a:t>adaptation</a:t>
            </a:r>
          </a:p>
          <a:p>
            <a:pPr>
              <a:defRPr/>
            </a:pPr>
            <a:endParaRPr lang="en-GB" altLang="zh-TW" sz="1200" dirty="0" smtClean="0"/>
          </a:p>
          <a:p>
            <a:pPr>
              <a:defRPr/>
            </a:pPr>
            <a:r>
              <a:rPr lang="en-GB" altLang="zh-TW" sz="1200" dirty="0" smtClean="0"/>
              <a:t>figure6</a:t>
            </a:r>
            <a:r>
              <a:rPr lang="en-GB" altLang="zh-TW" sz="1200" dirty="0"/>
              <a:t>: The effective reproductive number by time and binding </a:t>
            </a:r>
            <a:r>
              <a:rPr lang="en-GB" altLang="zh-TW" sz="1200" dirty="0" smtClean="0"/>
              <a:t>avidity</a:t>
            </a:r>
          </a:p>
          <a:p>
            <a:pPr lvl="1">
              <a:defRPr/>
            </a:pPr>
            <a:r>
              <a:rPr lang="en-GB" altLang="zh-TW" sz="1200" dirty="0" err="1" smtClean="0"/>
              <a:t>BindingAnal</a:t>
            </a:r>
            <a:r>
              <a:rPr lang="en-GB" altLang="zh-TW" sz="1200" dirty="0" smtClean="0"/>
              <a:t>\fitness\</a:t>
            </a:r>
            <a:r>
              <a:rPr lang="en-GB" altLang="zh-TW" sz="1200" dirty="0" err="1" smtClean="0"/>
              <a:t>tradeoff</a:t>
            </a:r>
            <a:r>
              <a:rPr lang="en-GB" altLang="zh-TW" sz="1200" dirty="0" smtClean="0"/>
              <a:t>\</a:t>
            </a:r>
            <a:r>
              <a:rPr lang="en-GB" altLang="zh-TW" sz="1200" dirty="0" err="1" smtClean="0"/>
              <a:t>Mtradeoff</a:t>
            </a:r>
            <a:r>
              <a:rPr lang="en-GB" altLang="zh-TW" sz="1200" dirty="0" smtClean="0"/>
              <a:t>\</a:t>
            </a:r>
            <a:r>
              <a:rPr lang="en-GB" altLang="zh-TW" sz="1200" b="1" dirty="0" err="1" smtClean="0"/>
              <a:t>plotPopRfromSkwithBinding.R</a:t>
            </a:r>
            <a:endParaRPr lang="en-GB" altLang="zh-TW" sz="1200" b="1" dirty="0" smtClean="0"/>
          </a:p>
          <a:p>
            <a:pPr>
              <a:defRPr/>
            </a:pPr>
            <a:r>
              <a:rPr lang="en-GB" altLang="zh-TW" sz="1200" dirty="0"/>
              <a:t>figure7: Within-host and between-host relative fitness by binding avidity and antigenic  </a:t>
            </a:r>
            <a:r>
              <a:rPr lang="en-GB" altLang="zh-TW" sz="1200" dirty="0" smtClean="0"/>
              <a:t>changes</a:t>
            </a:r>
          </a:p>
          <a:p>
            <a:pPr lvl="1">
              <a:defRPr/>
            </a:pPr>
            <a:r>
              <a:rPr lang="en-GB" altLang="zh-TW" sz="1200" dirty="0" err="1" smtClean="0"/>
              <a:t>BindingAnal</a:t>
            </a:r>
            <a:r>
              <a:rPr lang="en-GB" altLang="zh-TW" sz="1200" dirty="0" smtClean="0"/>
              <a:t>\fitness\</a:t>
            </a:r>
            <a:r>
              <a:rPr lang="en-GB" altLang="zh-TW" sz="1200" dirty="0" err="1" smtClean="0"/>
              <a:t>tradeoff</a:t>
            </a:r>
            <a:r>
              <a:rPr lang="en-GB" altLang="zh-TW" sz="1200" dirty="0" smtClean="0"/>
              <a:t>\</a:t>
            </a:r>
            <a:r>
              <a:rPr lang="en-GB" altLang="zh-TW" sz="1200" dirty="0" err="1" smtClean="0"/>
              <a:t>Mtradeoff</a:t>
            </a:r>
            <a:r>
              <a:rPr lang="en-GB" altLang="zh-TW" sz="1200" dirty="0" smtClean="0"/>
              <a:t>\figs\fitness\</a:t>
            </a:r>
            <a:r>
              <a:rPr lang="en-GB" altLang="zh-TW" sz="1200" b="1" dirty="0" smtClean="0"/>
              <a:t>plotMutSelBalance_3D.m</a:t>
            </a:r>
          </a:p>
          <a:p>
            <a:pPr>
              <a:defRPr/>
            </a:pPr>
            <a:r>
              <a:rPr lang="en-GB" altLang="zh-TW" sz="1200" dirty="0"/>
              <a:t>figure8: The deleterious effect of within-host binding avidity adaptation on viral </a:t>
            </a:r>
            <a:r>
              <a:rPr lang="en-GB" altLang="zh-TW" sz="1200" dirty="0" smtClean="0"/>
              <a:t>phylogeny</a:t>
            </a:r>
          </a:p>
          <a:p>
            <a:pPr lvl="1">
              <a:defRPr/>
            </a:pPr>
            <a:r>
              <a:rPr lang="en-GB" altLang="zh-TW" sz="1200" dirty="0" err="1" smtClean="0"/>
              <a:t>BindingAnal</a:t>
            </a:r>
            <a:r>
              <a:rPr lang="en-GB" altLang="zh-TW" sz="1200" dirty="0" smtClean="0"/>
              <a:t>\</a:t>
            </a:r>
            <a:r>
              <a:rPr lang="en-GB" altLang="zh-TW" sz="1200" dirty="0" err="1" smtClean="0"/>
              <a:t>ParseTree</a:t>
            </a:r>
            <a:r>
              <a:rPr lang="en-GB" altLang="zh-TW" sz="1200" dirty="0" smtClean="0"/>
              <a:t>\mat\</a:t>
            </a:r>
            <a:r>
              <a:rPr lang="en-GB" altLang="zh-TW" sz="1200" dirty="0" err="1" smtClean="0"/>
              <a:t>Mparsetree</a:t>
            </a:r>
            <a:r>
              <a:rPr lang="en-GB" altLang="zh-TW" sz="1200" dirty="0" smtClean="0"/>
              <a:t>\</a:t>
            </a:r>
            <a:r>
              <a:rPr lang="en-GB" altLang="zh-TW" sz="1200" b="1" dirty="0" err="1" smtClean="0"/>
              <a:t>plotNetchargeByTimeSim.m</a:t>
            </a:r>
            <a:endParaRPr lang="en-GB" altLang="zh-TW" sz="1200" b="1" dirty="0" smtClean="0"/>
          </a:p>
          <a:p>
            <a:pPr>
              <a:defRPr/>
            </a:pPr>
            <a:r>
              <a:rPr lang="en-GB" altLang="zh-TW" sz="1200" dirty="0" smtClean="0"/>
              <a:t>Figure9: Phylogenetic  analysis  of cellular receptor binding avidity</a:t>
            </a:r>
          </a:p>
          <a:p>
            <a:pPr lvl="1">
              <a:defRPr/>
            </a:pPr>
            <a:r>
              <a:rPr lang="en-GB" altLang="zh-TW" sz="1200" dirty="0" err="1" smtClean="0"/>
              <a:t>BindingAnal</a:t>
            </a:r>
            <a:r>
              <a:rPr lang="en-GB" altLang="zh-TW" sz="1200" dirty="0" smtClean="0"/>
              <a:t>\</a:t>
            </a:r>
            <a:r>
              <a:rPr lang="en-GB" altLang="zh-TW" sz="1200" dirty="0" err="1" smtClean="0"/>
              <a:t>ParseTree</a:t>
            </a:r>
            <a:r>
              <a:rPr lang="en-GB" altLang="zh-TW" sz="1200" dirty="0" smtClean="0"/>
              <a:t>\mat\</a:t>
            </a:r>
            <a:r>
              <a:rPr lang="en-GB" altLang="zh-TW" sz="1200" dirty="0" err="1" smtClean="0"/>
              <a:t>Mparsetree</a:t>
            </a:r>
            <a:r>
              <a:rPr lang="en-GB" altLang="zh-TW" sz="1200" dirty="0" smtClean="0"/>
              <a:t>\</a:t>
            </a:r>
            <a:r>
              <a:rPr lang="en-GB" altLang="zh-TW" sz="1200" b="1" dirty="0"/>
              <a:t>scripts.txt</a:t>
            </a:r>
          </a:p>
          <a:p>
            <a:pPr>
              <a:defRPr/>
            </a:pPr>
            <a:endParaRPr lang="en-GB" altLang="zh-TW" sz="1200" dirty="0" smtClean="0"/>
          </a:p>
          <a:p>
            <a:pPr>
              <a:defRPr/>
            </a:pPr>
            <a:endParaRPr lang="en-GB" altLang="zh-TW" sz="1200" dirty="0"/>
          </a:p>
          <a:p>
            <a:pPr>
              <a:defRPr/>
            </a:pPr>
            <a:endParaRPr lang="en-GB" altLang="zh-TW" sz="1200" dirty="0">
              <a:solidFill>
                <a:srgbClr val="FF0000"/>
              </a:solidFill>
            </a:endParaRPr>
          </a:p>
          <a:p>
            <a:pPr>
              <a:defRPr/>
            </a:pPr>
            <a:endParaRPr lang="en-GB" altLang="zh-TW" sz="1200" dirty="0"/>
          </a:p>
          <a:p>
            <a:endParaRPr lang="en-GB" altLang="zh-TW" sz="1050" dirty="0" smtClean="0"/>
          </a:p>
          <a:p>
            <a:endParaRPr lang="en-GB" altLang="zh-TW" sz="1050" dirty="0">
              <a:solidFill>
                <a:srgbClr val="FF0000"/>
              </a:solidFill>
            </a:endParaRPr>
          </a:p>
          <a:p>
            <a:endParaRPr lang="en-GB" altLang="zh-TW" sz="1050" dirty="0">
              <a:solidFill>
                <a:srgbClr val="FF0000"/>
              </a:solidFill>
            </a:endParaRPr>
          </a:p>
          <a:p>
            <a:r>
              <a:rPr lang="en-US" altLang="zh-TW" sz="1050" dirty="0" smtClean="0"/>
              <a:t>  </a:t>
            </a:r>
            <a:endParaRPr lang="zh-TW" altLang="en-US" sz="1050" dirty="0"/>
          </a:p>
        </p:txBody>
      </p:sp>
    </p:spTree>
    <p:extLst>
      <p:ext uri="{BB962C8B-B14F-4D97-AF65-F5344CB8AC3E}">
        <p14:creationId xmlns:p14="http://schemas.microsoft.com/office/powerpoint/2010/main" val="144304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
          <p:cNvCxnSpPr/>
          <p:nvPr/>
        </p:nvCxnSpPr>
        <p:spPr>
          <a:xfrm>
            <a:off x="1043608" y="5084518"/>
            <a:ext cx="34780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1437324" y="3704506"/>
            <a:ext cx="625089" cy="755339"/>
            <a:chOff x="2074214" y="4406626"/>
            <a:chExt cx="625089" cy="755339"/>
          </a:xfrm>
        </p:grpSpPr>
        <p:cxnSp>
          <p:nvCxnSpPr>
            <p:cNvPr id="24" name="Elbow Connector 78"/>
            <p:cNvCxnSpPr/>
            <p:nvPr/>
          </p:nvCxnSpPr>
          <p:spPr>
            <a:xfrm rot="16200000" flipH="1">
              <a:off x="1947439" y="4908248"/>
              <a:ext cx="380628" cy="126806"/>
            </a:xfrm>
            <a:prstGeom prst="bentConnector3">
              <a:avLst>
                <a:gd name="adj1" fmla="val 103075"/>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Elbow Connector 5"/>
            <p:cNvCxnSpPr/>
            <p:nvPr/>
          </p:nvCxnSpPr>
          <p:spPr>
            <a:xfrm rot="5400000">
              <a:off x="2032251" y="4448589"/>
              <a:ext cx="709015" cy="625089"/>
            </a:xfrm>
            <a:prstGeom prst="bentConnector3">
              <a:avLst>
                <a:gd name="adj1" fmla="val 294"/>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3"/>
          <p:cNvCxnSpPr/>
          <p:nvPr/>
        </p:nvCxnSpPr>
        <p:spPr>
          <a:xfrm flipH="1" flipV="1">
            <a:off x="1436710" y="4459845"/>
            <a:ext cx="5412" cy="6246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29"/>
              <p:cNvSpPr/>
              <p:nvPr/>
            </p:nvSpPr>
            <p:spPr>
              <a:xfrm>
                <a:off x="1530638" y="4299098"/>
                <a:ext cx="38824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US" sz="1400" b="0" i="1" baseline="-25000" smtClean="0">
                          <a:solidFill>
                            <a:prstClr val="black"/>
                          </a:solidFill>
                          <a:latin typeface="Cambria Math"/>
                          <a:ea typeface="Cambria Math"/>
                        </a:rPr>
                        <m:t>0</m:t>
                      </m:r>
                    </m:oMath>
                  </m:oMathPara>
                </a14:m>
                <a:endParaRPr lang="en-GB" sz="1400" dirty="0"/>
              </a:p>
            </p:txBody>
          </p:sp>
        </mc:Choice>
        <mc:Fallback xmlns="">
          <p:sp>
            <p:nvSpPr>
              <p:cNvPr id="13" name="Rectangle 29"/>
              <p:cNvSpPr>
                <a:spLocks noRot="1" noChangeAspect="1" noMove="1" noResize="1" noEditPoints="1" noAdjustHandles="1" noChangeArrowheads="1" noChangeShapeType="1" noTextEdit="1"/>
              </p:cNvSpPr>
              <p:nvPr/>
            </p:nvSpPr>
            <p:spPr>
              <a:xfrm>
                <a:off x="1530638" y="4299098"/>
                <a:ext cx="388248" cy="307777"/>
              </a:xfrm>
              <a:prstGeom prst="rect">
                <a:avLst/>
              </a:prstGeom>
              <a:blipFill rotWithShape="1">
                <a:blip r:embed="rId3"/>
                <a:stretch>
                  <a:fillRect/>
                </a:stretch>
              </a:blipFill>
            </p:spPr>
            <p:txBody>
              <a:bodyPr/>
              <a:lstStyle/>
              <a:p>
                <a:r>
                  <a:rPr lang="zh-TW" altLang="en-US">
                    <a:noFill/>
                  </a:rPr>
                  <a:t> </a:t>
                </a:r>
              </a:p>
            </p:txBody>
          </p:sp>
        </mc:Fallback>
      </mc:AlternateContent>
      <p:sp>
        <p:nvSpPr>
          <p:cNvPr id="18" name="Rectangle 34"/>
          <p:cNvSpPr/>
          <p:nvPr/>
        </p:nvSpPr>
        <p:spPr>
          <a:xfrm>
            <a:off x="1305250" y="5175152"/>
            <a:ext cx="253596" cy="253916"/>
          </a:xfrm>
          <a:prstGeom prst="rect">
            <a:avLst/>
          </a:prstGeom>
        </p:spPr>
        <p:txBody>
          <a:bodyPr wrap="none">
            <a:spAutoFit/>
          </a:bodyPr>
          <a:lstStyle/>
          <a:p>
            <a:r>
              <a:rPr lang="en-GB" sz="1050" dirty="0">
                <a:solidFill>
                  <a:prstClr val="black"/>
                </a:solidFill>
                <a:ea typeface="Cambria Math"/>
              </a:rPr>
              <a:t>0</a:t>
            </a:r>
            <a:endParaRPr lang="en-GB" sz="1050" baseline="-25000" dirty="0"/>
          </a:p>
        </p:txBody>
      </p:sp>
      <p:sp>
        <p:nvSpPr>
          <p:cNvPr id="42" name="Oval 4"/>
          <p:cNvSpPr/>
          <p:nvPr/>
        </p:nvSpPr>
        <p:spPr>
          <a:xfrm>
            <a:off x="1486854" y="4387837"/>
            <a:ext cx="144000" cy="14401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7" name="Rectangle 29"/>
              <p:cNvSpPr/>
              <p:nvPr/>
            </p:nvSpPr>
            <p:spPr>
              <a:xfrm>
                <a:off x="1558846" y="3374952"/>
                <a:ext cx="38504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solidFill>
                            <a:prstClr val="black"/>
                          </a:solidFill>
                          <a:latin typeface="Cambria Math"/>
                          <a:ea typeface="Cambria Math"/>
                        </a:rPr>
                        <m:t>δ</m:t>
                      </m:r>
                      <m:r>
                        <a:rPr lang="en-US" sz="1400" b="0" i="1" baseline="-25000" smtClean="0">
                          <a:solidFill>
                            <a:prstClr val="black"/>
                          </a:solidFill>
                          <a:latin typeface="Cambria Math"/>
                          <a:ea typeface="Cambria Math"/>
                        </a:rPr>
                        <m:t>1</m:t>
                      </m:r>
                    </m:oMath>
                  </m:oMathPara>
                </a14:m>
                <a:endParaRPr lang="en-GB" sz="1400" dirty="0"/>
              </a:p>
            </p:txBody>
          </p:sp>
        </mc:Choice>
        <mc:Fallback xmlns="">
          <p:sp>
            <p:nvSpPr>
              <p:cNvPr id="67" name="Rectangle 29"/>
              <p:cNvSpPr>
                <a:spLocks noRot="1" noChangeAspect="1" noMove="1" noResize="1" noEditPoints="1" noAdjustHandles="1" noChangeArrowheads="1" noChangeShapeType="1" noTextEdit="1"/>
              </p:cNvSpPr>
              <p:nvPr/>
            </p:nvSpPr>
            <p:spPr>
              <a:xfrm>
                <a:off x="1558846" y="3374952"/>
                <a:ext cx="385041" cy="307777"/>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Rectangle 29"/>
              <p:cNvSpPr/>
              <p:nvPr/>
            </p:nvSpPr>
            <p:spPr>
              <a:xfrm>
                <a:off x="2206918" y="3014912"/>
                <a:ext cx="38504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solidFill>
                            <a:prstClr val="black"/>
                          </a:solidFill>
                          <a:latin typeface="Cambria Math"/>
                          <a:ea typeface="Cambria Math"/>
                        </a:rPr>
                        <m:t>δ</m:t>
                      </m:r>
                      <m:r>
                        <a:rPr lang="en-US" sz="1400" b="0" i="1" baseline="-25000" smtClean="0">
                          <a:solidFill>
                            <a:prstClr val="black"/>
                          </a:solidFill>
                          <a:latin typeface="Cambria Math"/>
                          <a:ea typeface="Cambria Math"/>
                        </a:rPr>
                        <m:t>2</m:t>
                      </m:r>
                    </m:oMath>
                  </m:oMathPara>
                </a14:m>
                <a:endParaRPr lang="en-GB" sz="1400" dirty="0"/>
              </a:p>
            </p:txBody>
          </p:sp>
        </mc:Choice>
        <mc:Fallback xmlns="">
          <p:sp>
            <p:nvSpPr>
              <p:cNvPr id="68" name="Rectangle 29"/>
              <p:cNvSpPr>
                <a:spLocks noRot="1" noChangeAspect="1" noMove="1" noResize="1" noEditPoints="1" noAdjustHandles="1" noChangeArrowheads="1" noChangeShapeType="1" noTextEdit="1"/>
              </p:cNvSpPr>
              <p:nvPr/>
            </p:nvSpPr>
            <p:spPr>
              <a:xfrm>
                <a:off x="2206918" y="3014912"/>
                <a:ext cx="385042" cy="307777"/>
              </a:xfrm>
              <a:prstGeom prst="rect">
                <a:avLst/>
              </a:prstGeom>
              <a:blipFill rotWithShape="1">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Rectangle 29"/>
              <p:cNvSpPr/>
              <p:nvPr/>
            </p:nvSpPr>
            <p:spPr>
              <a:xfrm>
                <a:off x="2854990" y="2654872"/>
                <a:ext cx="38504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solidFill>
                            <a:prstClr val="black"/>
                          </a:solidFill>
                          <a:latin typeface="Cambria Math"/>
                          <a:ea typeface="Cambria Math"/>
                        </a:rPr>
                        <m:t>δ</m:t>
                      </m:r>
                      <m:r>
                        <a:rPr lang="en-US" sz="1400" b="0" i="1" baseline="-25000" smtClean="0">
                          <a:solidFill>
                            <a:prstClr val="black"/>
                          </a:solidFill>
                          <a:latin typeface="Cambria Math"/>
                          <a:ea typeface="Cambria Math"/>
                        </a:rPr>
                        <m:t>3</m:t>
                      </m:r>
                    </m:oMath>
                  </m:oMathPara>
                </a14:m>
                <a:endParaRPr lang="en-GB" sz="1400" dirty="0"/>
              </a:p>
            </p:txBody>
          </p:sp>
        </mc:Choice>
        <mc:Fallback xmlns="">
          <p:sp>
            <p:nvSpPr>
              <p:cNvPr id="69" name="Rectangle 29"/>
              <p:cNvSpPr>
                <a:spLocks noRot="1" noChangeAspect="1" noMove="1" noResize="1" noEditPoints="1" noAdjustHandles="1" noChangeArrowheads="1" noChangeShapeType="1" noTextEdit="1"/>
              </p:cNvSpPr>
              <p:nvPr/>
            </p:nvSpPr>
            <p:spPr>
              <a:xfrm>
                <a:off x="2854990" y="2654872"/>
                <a:ext cx="385042" cy="307777"/>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Rectangle 29"/>
              <p:cNvSpPr/>
              <p:nvPr/>
            </p:nvSpPr>
            <p:spPr>
              <a:xfrm>
                <a:off x="2134910" y="3931271"/>
                <a:ext cx="38824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US" sz="1400" b="0" i="1" baseline="-25000" smtClean="0">
                          <a:solidFill>
                            <a:prstClr val="black"/>
                          </a:solidFill>
                          <a:latin typeface="Cambria Math"/>
                          <a:ea typeface="Cambria Math"/>
                        </a:rPr>
                        <m:t>1</m:t>
                      </m:r>
                    </m:oMath>
                  </m:oMathPara>
                </a14:m>
                <a:endParaRPr lang="en-GB" sz="1400" dirty="0"/>
              </a:p>
            </p:txBody>
          </p:sp>
        </mc:Choice>
        <mc:Fallback xmlns="">
          <p:sp>
            <p:nvSpPr>
              <p:cNvPr id="74" name="Rectangle 29"/>
              <p:cNvSpPr>
                <a:spLocks noRot="1" noChangeAspect="1" noMove="1" noResize="1" noEditPoints="1" noAdjustHandles="1" noChangeArrowheads="1" noChangeShapeType="1" noTextEdit="1"/>
              </p:cNvSpPr>
              <p:nvPr/>
            </p:nvSpPr>
            <p:spPr>
              <a:xfrm>
                <a:off x="2134910" y="3931271"/>
                <a:ext cx="388248" cy="307777"/>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29"/>
              <p:cNvSpPr/>
              <p:nvPr/>
            </p:nvSpPr>
            <p:spPr>
              <a:xfrm>
                <a:off x="2782982" y="3518968"/>
                <a:ext cx="38824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US" sz="1400" b="0" i="1" baseline="-25000" smtClean="0">
                          <a:solidFill>
                            <a:prstClr val="black"/>
                          </a:solidFill>
                          <a:latin typeface="Cambria Math"/>
                          <a:ea typeface="Cambria Math"/>
                        </a:rPr>
                        <m:t>2</m:t>
                      </m:r>
                    </m:oMath>
                  </m:oMathPara>
                </a14:m>
                <a:endParaRPr lang="en-GB" sz="1400" dirty="0"/>
              </a:p>
            </p:txBody>
          </p:sp>
        </mc:Choice>
        <mc:Fallback xmlns="">
          <p:sp>
            <p:nvSpPr>
              <p:cNvPr id="75" name="Rectangle 29"/>
              <p:cNvSpPr>
                <a:spLocks noRot="1" noChangeAspect="1" noMove="1" noResize="1" noEditPoints="1" noAdjustHandles="1" noChangeArrowheads="1" noChangeShapeType="1" noTextEdit="1"/>
              </p:cNvSpPr>
              <p:nvPr/>
            </p:nvSpPr>
            <p:spPr>
              <a:xfrm>
                <a:off x="2782982" y="3518968"/>
                <a:ext cx="388248" cy="307777"/>
              </a:xfrm>
              <a:prstGeom prst="rect">
                <a:avLst/>
              </a:prstGeom>
              <a:blipFill rotWithShape="1">
                <a:blip r:embed="rId8"/>
                <a:stretch>
                  <a:fillRect/>
                </a:stretch>
              </a:blipFill>
            </p:spPr>
            <p:txBody>
              <a:bodyPr/>
              <a:lstStyle/>
              <a:p>
                <a:r>
                  <a:rPr lang="zh-TW" altLang="en-US">
                    <a:noFill/>
                  </a:rPr>
                  <a:t> </a:t>
                </a:r>
              </a:p>
            </p:txBody>
          </p:sp>
        </mc:Fallback>
      </mc:AlternateContent>
      <p:grpSp>
        <p:nvGrpSpPr>
          <p:cNvPr id="86" name="群組 85"/>
          <p:cNvGrpSpPr/>
          <p:nvPr/>
        </p:nvGrpSpPr>
        <p:grpSpPr>
          <a:xfrm>
            <a:off x="2062412" y="3329880"/>
            <a:ext cx="625089" cy="755339"/>
            <a:chOff x="2074214" y="4406626"/>
            <a:chExt cx="625089" cy="755339"/>
          </a:xfrm>
        </p:grpSpPr>
        <p:cxnSp>
          <p:nvCxnSpPr>
            <p:cNvPr id="87" name="Elbow Connector 78"/>
            <p:cNvCxnSpPr/>
            <p:nvPr/>
          </p:nvCxnSpPr>
          <p:spPr>
            <a:xfrm rot="16200000" flipH="1">
              <a:off x="1947439" y="4908248"/>
              <a:ext cx="380628" cy="126806"/>
            </a:xfrm>
            <a:prstGeom prst="bentConnector3">
              <a:avLst>
                <a:gd name="adj1" fmla="val 103075"/>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Elbow Connector 5"/>
            <p:cNvCxnSpPr/>
            <p:nvPr/>
          </p:nvCxnSpPr>
          <p:spPr>
            <a:xfrm rot="5400000">
              <a:off x="2032251" y="4448589"/>
              <a:ext cx="709015" cy="625089"/>
            </a:xfrm>
            <a:prstGeom prst="bentConnector3">
              <a:avLst>
                <a:gd name="adj1" fmla="val 294"/>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群組 88"/>
          <p:cNvGrpSpPr/>
          <p:nvPr/>
        </p:nvGrpSpPr>
        <p:grpSpPr>
          <a:xfrm>
            <a:off x="2686453" y="2959080"/>
            <a:ext cx="625089" cy="755339"/>
            <a:chOff x="2074214" y="4406626"/>
            <a:chExt cx="625089" cy="755339"/>
          </a:xfrm>
        </p:grpSpPr>
        <p:cxnSp>
          <p:nvCxnSpPr>
            <p:cNvPr id="90" name="Elbow Connector 78"/>
            <p:cNvCxnSpPr/>
            <p:nvPr/>
          </p:nvCxnSpPr>
          <p:spPr>
            <a:xfrm rot="16200000" flipH="1">
              <a:off x="1947439" y="4908248"/>
              <a:ext cx="380628" cy="126806"/>
            </a:xfrm>
            <a:prstGeom prst="bentConnector3">
              <a:avLst>
                <a:gd name="adj1" fmla="val 103075"/>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Elbow Connector 5"/>
            <p:cNvCxnSpPr/>
            <p:nvPr/>
          </p:nvCxnSpPr>
          <p:spPr>
            <a:xfrm rot="5400000">
              <a:off x="2032251" y="4448589"/>
              <a:ext cx="709015" cy="625089"/>
            </a:xfrm>
            <a:prstGeom prst="bentConnector3">
              <a:avLst>
                <a:gd name="adj1" fmla="val 294"/>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3311543" y="2591880"/>
            <a:ext cx="767583" cy="755339"/>
            <a:chOff x="2074214" y="4406626"/>
            <a:chExt cx="625089" cy="755339"/>
          </a:xfrm>
        </p:grpSpPr>
        <p:cxnSp>
          <p:nvCxnSpPr>
            <p:cNvPr id="95" name="Elbow Connector 78"/>
            <p:cNvCxnSpPr/>
            <p:nvPr/>
          </p:nvCxnSpPr>
          <p:spPr>
            <a:xfrm rot="16200000" flipH="1">
              <a:off x="1947439" y="4908248"/>
              <a:ext cx="380628" cy="126806"/>
            </a:xfrm>
            <a:prstGeom prst="bentConnector3">
              <a:avLst>
                <a:gd name="adj1" fmla="val 103075"/>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Elbow Connector 5"/>
            <p:cNvCxnSpPr/>
            <p:nvPr/>
          </p:nvCxnSpPr>
          <p:spPr>
            <a:xfrm rot="5400000">
              <a:off x="2032251" y="4448589"/>
              <a:ext cx="709015" cy="625089"/>
            </a:xfrm>
            <a:prstGeom prst="bentConnector3">
              <a:avLst>
                <a:gd name="adj1" fmla="val 294"/>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97" name="Oval 4"/>
          <p:cNvSpPr/>
          <p:nvPr/>
        </p:nvSpPr>
        <p:spPr>
          <a:xfrm>
            <a:off x="4007134" y="2524033"/>
            <a:ext cx="144000" cy="1440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4"/>
          <p:cNvSpPr/>
          <p:nvPr/>
        </p:nvSpPr>
        <p:spPr>
          <a:xfrm>
            <a:off x="3377554" y="3277792"/>
            <a:ext cx="144000" cy="1440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4"/>
          <p:cNvSpPr/>
          <p:nvPr/>
        </p:nvSpPr>
        <p:spPr>
          <a:xfrm>
            <a:off x="2749992" y="3642411"/>
            <a:ext cx="144000" cy="1440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4"/>
          <p:cNvSpPr/>
          <p:nvPr/>
        </p:nvSpPr>
        <p:spPr>
          <a:xfrm>
            <a:off x="2105017" y="4023024"/>
            <a:ext cx="144000" cy="1440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8" name="Rectangle 29"/>
              <p:cNvSpPr/>
              <p:nvPr/>
            </p:nvSpPr>
            <p:spPr>
              <a:xfrm>
                <a:off x="3431054" y="3158928"/>
                <a:ext cx="38824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US" sz="1400" b="0" i="1" baseline="-25000" smtClean="0">
                          <a:solidFill>
                            <a:prstClr val="black"/>
                          </a:solidFill>
                          <a:latin typeface="Cambria Math"/>
                          <a:ea typeface="Cambria Math"/>
                        </a:rPr>
                        <m:t>3</m:t>
                      </m:r>
                    </m:oMath>
                  </m:oMathPara>
                </a14:m>
                <a:endParaRPr lang="en-GB" sz="1400" dirty="0"/>
              </a:p>
            </p:txBody>
          </p:sp>
        </mc:Choice>
        <mc:Fallback xmlns="">
          <p:sp>
            <p:nvSpPr>
              <p:cNvPr id="98" name="Rectangle 29"/>
              <p:cNvSpPr>
                <a:spLocks noRot="1" noChangeAspect="1" noMove="1" noResize="1" noEditPoints="1" noAdjustHandles="1" noChangeArrowheads="1" noChangeShapeType="1" noTextEdit="1"/>
              </p:cNvSpPr>
              <p:nvPr/>
            </p:nvSpPr>
            <p:spPr>
              <a:xfrm>
                <a:off x="3431054" y="3158928"/>
                <a:ext cx="388248" cy="307777"/>
              </a:xfrm>
              <a:prstGeom prst="rect">
                <a:avLst/>
              </a:prstGeom>
              <a:blipFill rotWithShape="1">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Rectangle 29"/>
              <p:cNvSpPr/>
              <p:nvPr/>
            </p:nvSpPr>
            <p:spPr>
              <a:xfrm>
                <a:off x="4171772" y="2420888"/>
                <a:ext cx="3683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i="1" smtClean="0">
                          <a:solidFill>
                            <a:prstClr val="black"/>
                          </a:solidFill>
                          <a:latin typeface="Cambria Math"/>
                          <a:ea typeface="Cambria Math"/>
                        </a:rPr>
                        <m:t>𝑣</m:t>
                      </m:r>
                      <m:r>
                        <a:rPr lang="en-US" sz="1400" b="0" i="1" baseline="-25000" smtClean="0">
                          <a:solidFill>
                            <a:prstClr val="black"/>
                          </a:solidFill>
                          <a:latin typeface="Cambria Math"/>
                          <a:ea typeface="Cambria Math"/>
                        </a:rPr>
                        <m:t>𝑖</m:t>
                      </m:r>
                    </m:oMath>
                  </m:oMathPara>
                </a14:m>
                <a:endParaRPr lang="en-GB" sz="1400" dirty="0"/>
              </a:p>
            </p:txBody>
          </p:sp>
        </mc:Choice>
        <mc:Fallback xmlns="">
          <p:sp>
            <p:nvSpPr>
              <p:cNvPr id="99" name="Rectangle 29"/>
              <p:cNvSpPr>
                <a:spLocks noRot="1" noChangeAspect="1" noMove="1" noResize="1" noEditPoints="1" noAdjustHandles="1" noChangeArrowheads="1" noChangeShapeType="1" noTextEdit="1"/>
              </p:cNvSpPr>
              <p:nvPr/>
            </p:nvSpPr>
            <p:spPr>
              <a:xfrm>
                <a:off x="4171772" y="2420888"/>
                <a:ext cx="368306" cy="307777"/>
              </a:xfrm>
              <a:prstGeom prst="rect">
                <a:avLst/>
              </a:prstGeom>
              <a:blipFill rotWithShape="1">
                <a:blip r:embed="rId10"/>
                <a:stretch>
                  <a:fillRect/>
                </a:stretch>
              </a:blipFill>
            </p:spPr>
            <p:txBody>
              <a:bodyPr/>
              <a:lstStyle/>
              <a:p>
                <a:r>
                  <a:rPr lang="zh-TW" altLang="en-US">
                    <a:noFill/>
                  </a:rPr>
                  <a:t> </a:t>
                </a:r>
              </a:p>
            </p:txBody>
          </p:sp>
        </mc:Fallback>
      </mc:AlternateContent>
      <p:cxnSp>
        <p:nvCxnSpPr>
          <p:cNvPr id="103" name="Straight Connector 13"/>
          <p:cNvCxnSpPr/>
          <p:nvPr/>
        </p:nvCxnSpPr>
        <p:spPr>
          <a:xfrm flipH="1" flipV="1">
            <a:off x="2057490" y="4095033"/>
            <a:ext cx="5412" cy="9894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3"/>
          <p:cNvCxnSpPr/>
          <p:nvPr/>
        </p:nvCxnSpPr>
        <p:spPr>
          <a:xfrm flipH="1" flipV="1">
            <a:off x="2685910" y="3734992"/>
            <a:ext cx="5191" cy="13495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Rectangle 34"/>
              <p:cNvSpPr/>
              <p:nvPr/>
            </p:nvSpPr>
            <p:spPr>
              <a:xfrm>
                <a:off x="1914724" y="5175152"/>
                <a:ext cx="41389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TW" sz="1050" i="1" smtClean="0">
                          <a:solidFill>
                            <a:prstClr val="black"/>
                          </a:solidFill>
                          <a:latin typeface="Cambria Math"/>
                          <a:ea typeface="Cambria Math"/>
                        </a:rPr>
                        <m:t>δ</m:t>
                      </m:r>
                      <m:r>
                        <a:rPr lang="el-GR" altLang="zh-TW" sz="1050" i="1" smtClean="0">
                          <a:solidFill>
                            <a:prstClr val="black"/>
                          </a:solidFill>
                          <a:latin typeface="Cambria Math"/>
                          <a:ea typeface="Cambria Math"/>
                        </a:rPr>
                        <m:t> 10</m:t>
                      </m:r>
                    </m:oMath>
                  </m:oMathPara>
                </a14:m>
                <a:endParaRPr lang="en-GB" altLang="zh-TW" sz="1050" dirty="0"/>
              </a:p>
            </p:txBody>
          </p:sp>
        </mc:Choice>
        <mc:Fallback xmlns="">
          <p:sp>
            <p:nvSpPr>
              <p:cNvPr id="107" name="Rectangle 34"/>
              <p:cNvSpPr>
                <a:spLocks noRot="1" noChangeAspect="1" noMove="1" noResize="1" noEditPoints="1" noAdjustHandles="1" noChangeArrowheads="1" noChangeShapeType="1" noTextEdit="1"/>
              </p:cNvSpPr>
              <p:nvPr/>
            </p:nvSpPr>
            <p:spPr>
              <a:xfrm>
                <a:off x="1914724" y="5175152"/>
                <a:ext cx="413896" cy="253916"/>
              </a:xfrm>
              <a:prstGeom prst="rect">
                <a:avLst/>
              </a:prstGeom>
              <a:blipFill rotWithShape="1">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Rectangle 34"/>
              <p:cNvSpPr/>
              <p:nvPr/>
            </p:nvSpPr>
            <p:spPr>
              <a:xfrm>
                <a:off x="2494950" y="5175152"/>
                <a:ext cx="385042"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TW" sz="1050" i="1" smtClean="0">
                          <a:solidFill>
                            <a:prstClr val="black"/>
                          </a:solidFill>
                          <a:latin typeface="Cambria Math"/>
                          <a:ea typeface="Cambria Math"/>
                        </a:rPr>
                        <m:t>δ</m:t>
                      </m:r>
                      <m:r>
                        <a:rPr lang="en-US" altLang="zh-TW" sz="1050" b="0" i="1" baseline="-25000" smtClean="0">
                          <a:solidFill>
                            <a:prstClr val="black"/>
                          </a:solidFill>
                          <a:latin typeface="Cambria Math"/>
                          <a:ea typeface="Cambria Math"/>
                        </a:rPr>
                        <m:t>20</m:t>
                      </m:r>
                    </m:oMath>
                  </m:oMathPara>
                </a14:m>
                <a:endParaRPr lang="en-GB" altLang="zh-TW" sz="1050" dirty="0"/>
              </a:p>
            </p:txBody>
          </p:sp>
        </mc:Choice>
        <mc:Fallback xmlns="">
          <p:sp>
            <p:nvSpPr>
              <p:cNvPr id="108" name="Rectangle 34"/>
              <p:cNvSpPr>
                <a:spLocks noRot="1" noChangeAspect="1" noMove="1" noResize="1" noEditPoints="1" noAdjustHandles="1" noChangeArrowheads="1" noChangeShapeType="1" noTextEdit="1"/>
              </p:cNvSpPr>
              <p:nvPr/>
            </p:nvSpPr>
            <p:spPr>
              <a:xfrm>
                <a:off x="2494950" y="5175152"/>
                <a:ext cx="385042" cy="253916"/>
              </a:xfrm>
              <a:prstGeom prst="rect">
                <a:avLst/>
              </a:prstGeom>
              <a:blipFill rotWithShape="1">
                <a:blip r:embed="rId12"/>
                <a:stretch>
                  <a:fillRect/>
                </a:stretch>
              </a:blipFill>
            </p:spPr>
            <p:txBody>
              <a:bodyPr/>
              <a:lstStyle/>
              <a:p>
                <a:r>
                  <a:rPr lang="zh-TW" altLang="en-US">
                    <a:noFill/>
                  </a:rPr>
                  <a:t> </a:t>
                </a:r>
              </a:p>
            </p:txBody>
          </p:sp>
        </mc:Fallback>
      </mc:AlternateContent>
      <p:cxnSp>
        <p:nvCxnSpPr>
          <p:cNvPr id="109" name="Straight Connector 13"/>
          <p:cNvCxnSpPr/>
          <p:nvPr/>
        </p:nvCxnSpPr>
        <p:spPr>
          <a:xfrm flipH="1" flipV="1">
            <a:off x="3305110" y="3302944"/>
            <a:ext cx="5190" cy="17815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Rectangle 34"/>
              <p:cNvSpPr/>
              <p:nvPr/>
            </p:nvSpPr>
            <p:spPr>
              <a:xfrm>
                <a:off x="3118021" y="5175152"/>
                <a:ext cx="385042"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TW" sz="1050" i="1" smtClean="0">
                          <a:solidFill>
                            <a:prstClr val="black"/>
                          </a:solidFill>
                          <a:latin typeface="Cambria Math"/>
                          <a:ea typeface="Cambria Math"/>
                        </a:rPr>
                        <m:t>δ</m:t>
                      </m:r>
                      <m:r>
                        <a:rPr lang="en-US" altLang="zh-TW" sz="1050" b="0" i="1" baseline="-25000" smtClean="0">
                          <a:solidFill>
                            <a:prstClr val="black"/>
                          </a:solidFill>
                          <a:latin typeface="Cambria Math"/>
                          <a:ea typeface="Cambria Math"/>
                        </a:rPr>
                        <m:t>30</m:t>
                      </m:r>
                    </m:oMath>
                  </m:oMathPara>
                </a14:m>
                <a:endParaRPr lang="en-GB" altLang="zh-TW" sz="1050" dirty="0"/>
              </a:p>
            </p:txBody>
          </p:sp>
        </mc:Choice>
        <mc:Fallback xmlns="">
          <p:sp>
            <p:nvSpPr>
              <p:cNvPr id="111" name="Rectangle 34"/>
              <p:cNvSpPr>
                <a:spLocks noRot="1" noChangeAspect="1" noMove="1" noResize="1" noEditPoints="1" noAdjustHandles="1" noChangeArrowheads="1" noChangeShapeType="1" noTextEdit="1"/>
              </p:cNvSpPr>
              <p:nvPr/>
            </p:nvSpPr>
            <p:spPr>
              <a:xfrm>
                <a:off x="3118021" y="5175152"/>
                <a:ext cx="385042" cy="253916"/>
              </a:xfrm>
              <a:prstGeom prst="rect">
                <a:avLst/>
              </a:prstGeom>
              <a:blipFill rotWithShape="1">
                <a:blip r:embed="rId13"/>
                <a:stretch>
                  <a:fillRect/>
                </a:stretch>
              </a:blipFill>
            </p:spPr>
            <p:txBody>
              <a:bodyPr/>
              <a:lstStyle/>
              <a:p>
                <a:r>
                  <a:rPr lang="zh-TW" altLang="en-US">
                    <a:noFill/>
                  </a:rPr>
                  <a:t> </a:t>
                </a:r>
              </a:p>
            </p:txBody>
          </p:sp>
        </mc:Fallback>
      </mc:AlternateContent>
      <p:sp>
        <p:nvSpPr>
          <p:cNvPr id="114" name="矩形 113"/>
          <p:cNvSpPr/>
          <p:nvPr/>
        </p:nvSpPr>
        <p:spPr>
          <a:xfrm>
            <a:off x="3842161" y="2467361"/>
            <a:ext cx="45719" cy="225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p:nvPr/>
        </p:nvCxnSpPr>
        <p:spPr>
          <a:xfrm flipH="1">
            <a:off x="3802814" y="2524033"/>
            <a:ext cx="72000" cy="14749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3845110" y="2524033"/>
            <a:ext cx="72000" cy="14749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Rectangle 34"/>
              <p:cNvSpPr/>
              <p:nvPr/>
            </p:nvSpPr>
            <p:spPr>
              <a:xfrm>
                <a:off x="2350934" y="5497300"/>
                <a:ext cx="1374928"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050" i="1" smtClean="0">
                          <a:solidFill>
                            <a:prstClr val="black"/>
                          </a:solidFill>
                          <a:latin typeface="Cambria Math"/>
                          <a:ea typeface="Cambria Math"/>
                        </a:rPr>
                        <m:t>𝐴</m:t>
                      </m:r>
                      <m:r>
                        <a:rPr lang="en-US" altLang="zh-TW" sz="1050" b="0" i="1" smtClean="0">
                          <a:solidFill>
                            <a:prstClr val="black"/>
                          </a:solidFill>
                          <a:latin typeface="Cambria Math"/>
                          <a:ea typeface="Cambria Math"/>
                        </a:rPr>
                        <m:t>𝑛𝑡𝑖𝑔𝑒𝑛𝑖𝑐</m:t>
                      </m:r>
                      <m:r>
                        <a:rPr lang="en-US" altLang="zh-TW" sz="1050" b="0" i="1" smtClean="0">
                          <a:solidFill>
                            <a:prstClr val="black"/>
                          </a:solidFill>
                          <a:latin typeface="Cambria Math"/>
                          <a:ea typeface="Cambria Math"/>
                        </a:rPr>
                        <m:t> </m:t>
                      </m:r>
                      <m:r>
                        <a:rPr lang="en-US" altLang="zh-TW" sz="1050" b="0" i="1" smtClean="0">
                          <a:solidFill>
                            <a:prstClr val="black"/>
                          </a:solidFill>
                          <a:latin typeface="Cambria Math"/>
                          <a:ea typeface="Cambria Math"/>
                        </a:rPr>
                        <m:t>𝐷𝑖𝑠𝑡𝑎𝑛𝑐𝑒</m:t>
                      </m:r>
                    </m:oMath>
                  </m:oMathPara>
                </a14:m>
                <a:endParaRPr lang="en-GB" altLang="zh-TW" sz="1050" dirty="0"/>
              </a:p>
            </p:txBody>
          </p:sp>
        </mc:Choice>
        <mc:Fallback xmlns="">
          <p:sp>
            <p:nvSpPr>
              <p:cNvPr id="118" name="Rectangle 34"/>
              <p:cNvSpPr>
                <a:spLocks noRot="1" noChangeAspect="1" noMove="1" noResize="1" noEditPoints="1" noAdjustHandles="1" noChangeArrowheads="1" noChangeShapeType="1" noTextEdit="1"/>
              </p:cNvSpPr>
              <p:nvPr/>
            </p:nvSpPr>
            <p:spPr>
              <a:xfrm>
                <a:off x="2350934" y="5497300"/>
                <a:ext cx="1374928" cy="253916"/>
              </a:xfrm>
              <a:prstGeom prst="rect">
                <a:avLst/>
              </a:prstGeom>
              <a:blipFill rotWithShape="1">
                <a:blip r:embed="rId14"/>
                <a:stretch>
                  <a:fillRect b="-48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202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942" y="2099194"/>
            <a:ext cx="5944115" cy="2659611"/>
          </a:xfrm>
          <a:prstGeom prst="rect">
            <a:avLst/>
          </a:prstGeom>
        </p:spPr>
      </p:pic>
    </p:spTree>
    <p:extLst>
      <p:ext uri="{BB962C8B-B14F-4D97-AF65-F5344CB8AC3E}">
        <p14:creationId xmlns:p14="http://schemas.microsoft.com/office/powerpoint/2010/main" val="153406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306" y="1843902"/>
            <a:ext cx="7003387" cy="3170195"/>
          </a:xfrm>
          <a:prstGeom prst="rect">
            <a:avLst/>
          </a:prstGeom>
        </p:spPr>
      </p:pic>
    </p:spTree>
    <p:extLst>
      <p:ext uri="{BB962C8B-B14F-4D97-AF65-F5344CB8AC3E}">
        <p14:creationId xmlns:p14="http://schemas.microsoft.com/office/powerpoint/2010/main" val="204690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2000" dirty="0"/>
              <a:t>T</a:t>
            </a:r>
            <a:r>
              <a:rPr lang="en-GB" sz="2000" dirty="0" smtClean="0"/>
              <a:t>ableS3.  validate_netcharge.csv</a:t>
            </a:r>
            <a:endParaRPr lang="en-GB" sz="2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0221" y="2807720"/>
            <a:ext cx="7803557" cy="2110923"/>
          </a:xfrm>
        </p:spPr>
      </p:pic>
    </p:spTree>
    <p:extLst>
      <p:ext uri="{BB962C8B-B14F-4D97-AF65-F5344CB8AC3E}">
        <p14:creationId xmlns:p14="http://schemas.microsoft.com/office/powerpoint/2010/main" val="353179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Batch Analysis</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1. </a:t>
            </a:r>
            <a:r>
              <a:rPr lang="en-US" altLang="zh-TW" dirty="0" err="1"/>
              <a:t>Cluster_setup.R</a:t>
            </a:r>
            <a:r>
              <a:rPr lang="en-US" altLang="zh-TW" dirty="0"/>
              <a:t> is code specific to creating a link to the Imperial cluster - you do not need this.</a:t>
            </a:r>
          </a:p>
          <a:p>
            <a:r>
              <a:rPr lang="en-US" altLang="zh-TW" dirty="0"/>
              <a:t>2. Yes, you should just use </a:t>
            </a:r>
            <a:r>
              <a:rPr lang="en-US" altLang="zh-TW" dirty="0" err="1"/>
              <a:t>run_all</a:t>
            </a:r>
            <a:r>
              <a:rPr lang="en-US" altLang="zh-TW" dirty="0"/>
              <a:t> directly in this case.</a:t>
            </a:r>
          </a:p>
          <a:p>
            <a:r>
              <a:rPr lang="en-US" altLang="zh-TW" dirty="0"/>
              <a:t>3. If you run source("</a:t>
            </a:r>
            <a:r>
              <a:rPr lang="en-US" altLang="zh-TW" dirty="0" err="1"/>
              <a:t>cluster_submission.R</a:t>
            </a:r>
            <a:r>
              <a:rPr lang="en-US" altLang="zh-TW" dirty="0"/>
              <a:t>") this should load the </a:t>
            </a:r>
            <a:r>
              <a:rPr lang="en-US" altLang="zh-TW" dirty="0" err="1"/>
              <a:t>run_all</a:t>
            </a:r>
            <a:r>
              <a:rPr lang="en-US" altLang="zh-TW" dirty="0"/>
              <a:t>() function into the environment.</a:t>
            </a:r>
          </a:p>
          <a:p>
            <a:r>
              <a:rPr lang="en-US" altLang="zh-TW" dirty="0"/>
              <a:t>4. Correct - </a:t>
            </a:r>
            <a:r>
              <a:rPr lang="en-US" altLang="zh-TW" dirty="0" err="1"/>
              <a:t>run_simulation_cpp</a:t>
            </a:r>
            <a:r>
              <a:rPr lang="en-US" altLang="zh-TW" dirty="0"/>
              <a:t>() is an R wrapper to some C++ code, so can be treated as an R function. It is compiled with </a:t>
            </a:r>
            <a:r>
              <a:rPr lang="en-US" altLang="zh-TW" dirty="0" err="1"/>
              <a:t>devtools</a:t>
            </a:r>
            <a:r>
              <a:rPr lang="en-US" altLang="zh-TW" dirty="0"/>
              <a:t>::</a:t>
            </a:r>
            <a:r>
              <a:rPr lang="en-US" altLang="zh-TW" dirty="0" err="1"/>
              <a:t>load_all</a:t>
            </a:r>
            <a:r>
              <a:rPr lang="en-US" altLang="zh-TW" dirty="0"/>
              <a:t>().</a:t>
            </a:r>
          </a:p>
          <a:p>
            <a:endParaRPr lang="zh-TW" altLang="en-US" dirty="0"/>
          </a:p>
        </p:txBody>
      </p:sp>
    </p:spTree>
    <p:extLst>
      <p:ext uri="{BB962C8B-B14F-4D97-AF65-F5344CB8AC3E}">
        <p14:creationId xmlns:p14="http://schemas.microsoft.com/office/powerpoint/2010/main" val="115264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Suggestions</a:t>
            </a:r>
            <a:endParaRPr lang="zh-TW" altLang="en-US" dirty="0"/>
          </a:p>
        </p:txBody>
      </p:sp>
      <p:sp>
        <p:nvSpPr>
          <p:cNvPr id="3" name="內容版面配置區 2"/>
          <p:cNvSpPr>
            <a:spLocks noGrp="1"/>
          </p:cNvSpPr>
          <p:nvPr>
            <p:ph idx="1"/>
          </p:nvPr>
        </p:nvSpPr>
        <p:spPr/>
        <p:txBody>
          <a:bodyPr/>
          <a:lstStyle/>
          <a:p>
            <a:pPr marL="0" indent="0">
              <a:buNone/>
            </a:pPr>
            <a:r>
              <a:rPr lang="en-GB" altLang="zh-TW" dirty="0" smtClean="0"/>
              <a:t>1. Move </a:t>
            </a:r>
            <a:r>
              <a:rPr lang="en-GB" altLang="zh-TW" dirty="0"/>
              <a:t>Figure2 to </a:t>
            </a:r>
            <a:r>
              <a:rPr lang="en-GB" altLang="zh-TW" dirty="0" smtClean="0"/>
              <a:t>supplementary: it gives supporting evidence of binding </a:t>
            </a:r>
            <a:r>
              <a:rPr lang="en-GB" altLang="zh-TW" smtClean="0"/>
              <a:t>avidity selection.</a:t>
            </a:r>
            <a:endParaRPr lang="en-GB" altLang="zh-TW" dirty="0" smtClean="0"/>
          </a:p>
          <a:p>
            <a:pPr marL="0" indent="0">
              <a:buNone/>
            </a:pPr>
            <a:r>
              <a:rPr lang="en-GB" altLang="zh-TW" dirty="0" smtClean="0"/>
              <a:t>2. Move Figure7 to Figure2. </a:t>
            </a:r>
            <a:endParaRPr lang="en-GB" altLang="zh-TW" dirty="0"/>
          </a:p>
          <a:p>
            <a:endParaRPr lang="zh-TW" altLang="en-US" dirty="0"/>
          </a:p>
        </p:txBody>
      </p:sp>
    </p:spTree>
    <p:extLst>
      <p:ext uri="{BB962C8B-B14F-4D97-AF65-F5344CB8AC3E}">
        <p14:creationId xmlns:p14="http://schemas.microsoft.com/office/powerpoint/2010/main" val="98150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figure1: </a:t>
            </a:r>
            <a:r>
              <a:rPr lang="en-GB" sz="2000" dirty="0"/>
              <a:t>The binding avidity changes of single amino acid mutations by net charge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4722" y="1600200"/>
            <a:ext cx="6574556" cy="4525963"/>
          </a:xfrm>
        </p:spPr>
      </p:pic>
    </p:spTree>
    <p:extLst>
      <p:ext uri="{BB962C8B-B14F-4D97-AF65-F5344CB8AC3E}">
        <p14:creationId xmlns:p14="http://schemas.microsoft.com/office/powerpoint/2010/main" val="402848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figure2: </a:t>
            </a:r>
            <a:r>
              <a:rPr lang="en-GB" sz="2000" dirty="0"/>
              <a:t>Net charge distribution by age </a:t>
            </a:r>
            <a:r>
              <a:rPr lang="en-GB" sz="2000" dirty="0" smtClean="0"/>
              <a:t>group</a:t>
            </a:r>
            <a:endParaRPr lang="en-GB"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365104"/>
            <a:ext cx="7277100" cy="172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043608" y="6237312"/>
            <a:ext cx="3323154" cy="369332"/>
          </a:xfrm>
          <a:prstGeom prst="rect">
            <a:avLst/>
          </a:prstGeom>
        </p:spPr>
        <p:txBody>
          <a:bodyPr wrap="none">
            <a:spAutoFit/>
          </a:bodyPr>
          <a:lstStyle/>
          <a:p>
            <a:r>
              <a:rPr lang="en-GB" dirty="0"/>
              <a:t>AJ Kucharski </a:t>
            </a:r>
            <a:r>
              <a:rPr lang="en-GB" dirty="0" smtClean="0"/>
              <a:t> </a:t>
            </a:r>
            <a:r>
              <a:rPr lang="en-GB" dirty="0"/>
              <a:t>‎2012 </a:t>
            </a:r>
            <a:r>
              <a:rPr lang="en-GB" dirty="0" err="1" smtClean="0"/>
              <a:t>Plos</a:t>
            </a:r>
            <a:r>
              <a:rPr lang="en-GB" dirty="0" smtClean="0"/>
              <a:t> </a:t>
            </a:r>
            <a:r>
              <a:rPr lang="en-GB" dirty="0" err="1" smtClean="0"/>
              <a:t>CompBio</a:t>
            </a:r>
            <a:endParaRPr lang="en-GB" dirty="0"/>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17238" y="1556792"/>
            <a:ext cx="3974842" cy="2736304"/>
          </a:xfrm>
        </p:spPr>
      </p:pic>
    </p:spTree>
    <p:extLst>
      <p:ext uri="{BB962C8B-B14F-4D97-AF65-F5344CB8AC3E}">
        <p14:creationId xmlns:p14="http://schemas.microsoft.com/office/powerpoint/2010/main" val="30694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figure3: </a:t>
            </a:r>
            <a:r>
              <a:rPr lang="en-GB" sz="2000" dirty="0"/>
              <a:t>Within host </a:t>
            </a:r>
            <a:r>
              <a:rPr lang="en-GB" sz="2000" dirty="0" smtClean="0"/>
              <a:t>reproductive number </a:t>
            </a:r>
            <a:br>
              <a:rPr lang="en-GB" sz="2000" dirty="0" smtClean="0"/>
            </a:br>
            <a:r>
              <a:rPr lang="en-GB" sz="2000" dirty="0" smtClean="0"/>
              <a:t>and </a:t>
            </a:r>
            <a:r>
              <a:rPr lang="en-GB" sz="2000" dirty="0"/>
              <a:t>the probability of </a:t>
            </a:r>
            <a:r>
              <a:rPr lang="en-GB" sz="2000" dirty="0" smtClean="0"/>
              <a:t>infection</a:t>
            </a:r>
            <a:endParaRPr lang="en-GB" sz="2000" dirty="0"/>
          </a:p>
        </p:txBody>
      </p:sp>
      <p:pic>
        <p:nvPicPr>
          <p:cNvPr id="5" name="Picture 4" descr="E:\Documents\Github\BindingAnal\doc\manu\fig\FigS1_fitness_R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7384"/>
            <a:ext cx="3240008" cy="24295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Documents\Github\BindingAnal\doc\manu\fig\FigS2A_fitness_binding_V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188792"/>
            <a:ext cx="3240008" cy="2429505"/>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32464" y="4391992"/>
            <a:ext cx="3240008" cy="2430006"/>
          </a:xfrm>
        </p:spPr>
      </p:pic>
      <mc:AlternateContent xmlns:mc="http://schemas.openxmlformats.org/markup-compatibility/2006" xmlns:a14="http://schemas.microsoft.com/office/drawing/2010/main">
        <mc:Choice Requires="a14">
          <p:sp>
            <p:nvSpPr>
              <p:cNvPr id="7" name="TextBox 6"/>
              <p:cNvSpPr txBox="1"/>
              <p:nvPr/>
            </p:nvSpPr>
            <p:spPr>
              <a:xfrm>
                <a:off x="8041480" y="6021288"/>
                <a:ext cx="995016" cy="523220"/>
              </a:xfrm>
              <a:prstGeom prst="rect">
                <a:avLst/>
              </a:prstGeom>
              <a:noFill/>
            </p:spPr>
            <p:txBody>
              <a:bodyPr wrap="none" rtlCol="0">
                <a:spAutoFit/>
              </a:bodyPr>
              <a:lstStyle/>
              <a:p>
                <a:r>
                  <a:rPr lang="en-GB" sz="1400" dirty="0" smtClean="0">
                    <a:ea typeface="Cambria Math"/>
                  </a:rPr>
                  <a:t>blue: low k</a:t>
                </a:r>
              </a:p>
              <a:p>
                <a:r>
                  <a:rPr lang="en-GB" sz="1400" dirty="0" smtClean="0">
                    <a:ea typeface="Cambria Math"/>
                  </a:rPr>
                  <a:t>red: high k</a:t>
                </a:r>
                <a14:m>
                  <m:oMath xmlns:m="http://schemas.openxmlformats.org/officeDocument/2006/math">
                    <m:r>
                      <a:rPr lang="en-GB" sz="1400" b="0" i="1" smtClean="0">
                        <a:latin typeface="Cambria Math"/>
                        <a:ea typeface="Cambria Math"/>
                      </a:rPr>
                      <m:t> </m:t>
                    </m:r>
                  </m:oMath>
                </a14:m>
                <a:endParaRPr lang="en-GB"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8041480" y="6021288"/>
                <a:ext cx="995016" cy="523220"/>
              </a:xfrm>
              <a:prstGeom prst="rect">
                <a:avLst/>
              </a:prstGeom>
              <a:blipFill rotWithShape="1">
                <a:blip r:embed="rId6"/>
                <a:stretch>
                  <a:fillRect l="-1227" t="-1163" b="-104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020272" y="2852936"/>
                <a:ext cx="7514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a:ea typeface="Cambria Math"/>
                        </a:rPr>
                        <m:t>𝜌</m:t>
                      </m:r>
                      <m:d>
                        <m:dPr>
                          <m:ctrlPr>
                            <a:rPr lang="en-GB" sz="1400" i="1">
                              <a:latin typeface="Cambria Math"/>
                              <a:ea typeface="Cambria Math"/>
                            </a:rPr>
                          </m:ctrlPr>
                        </m:dPr>
                        <m:e>
                          <m:r>
                            <a:rPr lang="en-GB" sz="1400" b="0" i="1" smtClean="0">
                              <a:latin typeface="Cambria Math"/>
                              <a:ea typeface="Cambria Math"/>
                            </a:rPr>
                            <m:t>𝑘</m:t>
                          </m:r>
                          <m:r>
                            <a:rPr lang="en-GB" sz="1400" b="0" i="1" smtClean="0">
                              <a:latin typeface="Cambria Math"/>
                              <a:ea typeface="Cambria Math"/>
                            </a:rPr>
                            <m:t>,</m:t>
                          </m:r>
                          <m:r>
                            <a:rPr lang="en-GB" sz="1400" b="0" i="1" smtClean="0">
                              <a:latin typeface="Cambria Math"/>
                              <a:ea typeface="Cambria Math"/>
                            </a:rPr>
                            <m:t>𝑣</m:t>
                          </m:r>
                        </m:e>
                      </m:d>
                    </m:oMath>
                  </m:oMathPara>
                </a14:m>
                <a:endParaRPr lang="en-GB"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7020272" y="2852936"/>
                <a:ext cx="751424" cy="307777"/>
              </a:xfrm>
              <a:prstGeom prst="rect">
                <a:avLst/>
              </a:prstGeom>
              <a:blipFill rotWithShape="1">
                <a:blip r:embed="rId7"/>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020272" y="5085184"/>
                <a:ext cx="7514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a:ea typeface="Cambria Math"/>
                        </a:rPr>
                        <m:t>𝜌</m:t>
                      </m:r>
                      <m:d>
                        <m:dPr>
                          <m:ctrlPr>
                            <a:rPr lang="en-GB" sz="1400" i="1">
                              <a:latin typeface="Cambria Math"/>
                              <a:ea typeface="Cambria Math"/>
                            </a:rPr>
                          </m:ctrlPr>
                        </m:dPr>
                        <m:e>
                          <m:r>
                            <a:rPr lang="en-GB" sz="1400" b="0" i="1" smtClean="0">
                              <a:latin typeface="Cambria Math"/>
                              <a:ea typeface="Cambria Math"/>
                            </a:rPr>
                            <m:t>𝑘</m:t>
                          </m:r>
                          <m:r>
                            <a:rPr lang="en-GB" sz="1400" b="0" i="1" smtClean="0">
                              <a:latin typeface="Cambria Math"/>
                              <a:ea typeface="Cambria Math"/>
                            </a:rPr>
                            <m:t>,</m:t>
                          </m:r>
                          <m:r>
                            <a:rPr lang="en-GB" sz="1400" b="0" i="1" smtClean="0">
                              <a:latin typeface="Cambria Math"/>
                              <a:ea typeface="Cambria Math"/>
                            </a:rPr>
                            <m:t>𝑣</m:t>
                          </m:r>
                        </m:e>
                      </m:d>
                    </m:oMath>
                  </m:oMathPara>
                </a14:m>
                <a:endParaRPr lang="en-GB"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7020272" y="5085184"/>
                <a:ext cx="751424" cy="307777"/>
              </a:xfrm>
              <a:prstGeom prst="rect">
                <a:avLst/>
              </a:prstGeom>
              <a:blipFill rotWithShape="1">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4279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figure4: Simulated epidemic  with and without </a:t>
            </a:r>
            <a:r>
              <a:rPr lang="en-GB" sz="2000" dirty="0"/>
              <a:t>within-host </a:t>
            </a:r>
            <a:r>
              <a:rPr lang="en-GB" sz="2000" dirty="0" smtClean="0"/>
              <a:t> binding </a:t>
            </a:r>
            <a:r>
              <a:rPr lang="en-GB" sz="2000" dirty="0"/>
              <a:t>avidity </a:t>
            </a:r>
            <a:r>
              <a:rPr lang="en-GB" sz="2000" dirty="0" smtClean="0"/>
              <a:t>adaptation</a:t>
            </a:r>
            <a:endParaRPr lang="en-GB" sz="2000" dirty="0"/>
          </a:p>
        </p:txBody>
      </p:sp>
      <p:sp>
        <p:nvSpPr>
          <p:cNvPr id="3" name="Content Placeholder 2"/>
          <p:cNvSpPr>
            <a:spLocks noGrp="1"/>
          </p:cNvSpPr>
          <p:nvPr>
            <p:ph idx="1"/>
          </p:nvPr>
        </p:nvSpPr>
        <p:spPr/>
        <p:txBody>
          <a:bodyPr/>
          <a:lstStyle/>
          <a:p>
            <a:endParaRPr lang="en-GB" dirty="0"/>
          </a:p>
        </p:txBody>
      </p:sp>
      <p:pic>
        <p:nvPicPr>
          <p:cNvPr id="4098" name="Picture 2" descr="E:\Documents\Github\BindingAnal\doc\manu\fig\Figure4_s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48880"/>
            <a:ext cx="4536504" cy="3592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5616" y="6093296"/>
            <a:ext cx="1983235" cy="369332"/>
          </a:xfrm>
          <a:prstGeom prst="rect">
            <a:avLst/>
          </a:prstGeom>
          <a:noFill/>
        </p:spPr>
        <p:txBody>
          <a:bodyPr wrap="none" rtlCol="0">
            <a:spAutoFit/>
          </a:bodyPr>
          <a:lstStyle/>
          <a:p>
            <a:r>
              <a:rPr lang="en-GB" dirty="0" smtClean="0"/>
              <a:t>epidemic dynamics</a:t>
            </a:r>
            <a:endParaRPr lang="en-GB" dirty="0"/>
          </a:p>
        </p:txBody>
      </p:sp>
      <p:sp>
        <p:nvSpPr>
          <p:cNvPr id="8" name="TextBox 7"/>
          <p:cNvSpPr txBox="1"/>
          <p:nvPr/>
        </p:nvSpPr>
        <p:spPr>
          <a:xfrm>
            <a:off x="5596501" y="6137043"/>
            <a:ext cx="2503891" cy="369332"/>
          </a:xfrm>
          <a:prstGeom prst="rect">
            <a:avLst/>
          </a:prstGeom>
          <a:noFill/>
        </p:spPr>
        <p:txBody>
          <a:bodyPr wrap="none" rtlCol="0">
            <a:spAutoFit/>
          </a:bodyPr>
          <a:lstStyle/>
          <a:p>
            <a:r>
              <a:rPr lang="en-GB" dirty="0" smtClean="0"/>
              <a:t>immunological dynamics</a:t>
            </a:r>
            <a:endParaRPr lang="en-GB" dirty="0"/>
          </a:p>
        </p:txBody>
      </p:sp>
    </p:spTree>
    <p:extLst>
      <p:ext uri="{BB962C8B-B14F-4D97-AF65-F5344CB8AC3E}">
        <p14:creationId xmlns:p14="http://schemas.microsoft.com/office/powerpoint/2010/main" val="53174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000" dirty="0" smtClean="0"/>
              <a:t>figure5: </a:t>
            </a:r>
            <a:r>
              <a:rPr lang="en-GB" sz="2000" dirty="0"/>
              <a:t>Distribution of population immunity during the epidemic with binding avidity adaptation</a:t>
            </a:r>
          </a:p>
        </p:txBody>
      </p:sp>
      <p:sp>
        <p:nvSpPr>
          <p:cNvPr id="3" name="Content Placeholder 2"/>
          <p:cNvSpPr>
            <a:spLocks noGrp="1"/>
          </p:cNvSpPr>
          <p:nvPr>
            <p:ph idx="1"/>
          </p:nvPr>
        </p:nvSpPr>
        <p:spPr/>
        <p:txBody>
          <a:bodyPr/>
          <a:lstStyle/>
          <a:p>
            <a:endParaRPr lang="en-GB" dirty="0"/>
          </a:p>
        </p:txBody>
      </p:sp>
      <p:pic>
        <p:nvPicPr>
          <p:cNvPr id="4" name="Picture 4" descr="E:\Documents\Github\BindingAnal\doc\manu\fig\Figure5_host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27410"/>
            <a:ext cx="3973949" cy="33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09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45195</TotalTime>
  <Words>2348</Words>
  <Application>Microsoft Office PowerPoint</Application>
  <PresentationFormat>如螢幕大小 (4:3)</PresentationFormat>
  <Paragraphs>288</Paragraphs>
  <Slides>23</Slides>
  <Notes>18</Notes>
  <HiddenSlides>0</HiddenSlides>
  <MMClips>0</MMClips>
  <ScaleCrop>false</ScaleCrop>
  <HeadingPairs>
    <vt:vector size="4" baseType="variant">
      <vt:variant>
        <vt:lpstr>佈景主題</vt:lpstr>
      </vt:variant>
      <vt:variant>
        <vt:i4>1</vt:i4>
      </vt:variant>
      <vt:variant>
        <vt:lpstr>投影片標題</vt:lpstr>
      </vt:variant>
      <vt:variant>
        <vt:i4>23</vt:i4>
      </vt:variant>
    </vt:vector>
  </HeadingPairs>
  <TitlesOfParts>
    <vt:vector size="24" baseType="lpstr">
      <vt:lpstr>Office Theme</vt:lpstr>
      <vt:lpstr>Short-sighted evolution of Influenza cellular receptor binding avidity</vt:lpstr>
      <vt:lpstr>PowerPoint 簡報</vt:lpstr>
      <vt:lpstr>Batch Analysis</vt:lpstr>
      <vt:lpstr>Suggestions</vt:lpstr>
      <vt:lpstr>figure1: The binding avidity changes of single amino acid mutations by net charge</vt:lpstr>
      <vt:lpstr>figure2: Net charge distribution by age group</vt:lpstr>
      <vt:lpstr>figure3: Within host reproductive number  and the probability of infection</vt:lpstr>
      <vt:lpstr>figure4: Simulated epidemic  with and without within-host  binding avidity adaptation</vt:lpstr>
      <vt:lpstr>figure5: Distribution of population immunity during the epidemic with binding avidity adaptation</vt:lpstr>
      <vt:lpstr>figure6: The effective reproductive number by time and binding avidity</vt:lpstr>
      <vt:lpstr>figure7: Within-host and between-host relative fitness by binding avidity and antigenic  changes</vt:lpstr>
      <vt:lpstr>figure8: The deleterious effect of within-host binding avidity adaptation on viral phylogeny</vt:lpstr>
      <vt:lpstr>Figure9: Phylogenetic  analysis  of cellular receptor binding avidity</vt:lpstr>
      <vt:lpstr>Figure10: Phylogeny of influenza viruses with drift and binding avidity </vt:lpstr>
      <vt:lpstr>FigureS1. The relative binding avidity by absolute net charge</vt:lpstr>
      <vt:lpstr>FigureS2: Changes of within- and between-host relative fitness by time during the epidemics</vt:lpstr>
      <vt:lpstr>FigureS3: The neutral effect of within-host binding avidity adaptation on viral phylogeny</vt:lpstr>
      <vt:lpstr>PowerPoint 簡報</vt:lpstr>
      <vt:lpstr>PowerPoint 簡報</vt:lpstr>
      <vt:lpstr>PowerPoint 簡報</vt:lpstr>
      <vt:lpstr>PowerPoint 簡報</vt:lpstr>
      <vt:lpstr>PowerPoint 簡報</vt:lpstr>
      <vt:lpstr>TableS3.  validate_netcharge.csv</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Influenza cellular binding avidity, the beneficial or deleterious effects on epidemics?</dc:title>
  <dc:creator>Hsiang-Yu Yuan</dc:creator>
  <cp:lastModifiedBy>Windows 使用者</cp:lastModifiedBy>
  <cp:revision>123</cp:revision>
  <dcterms:created xsi:type="dcterms:W3CDTF">2016-05-18T16:23:59Z</dcterms:created>
  <dcterms:modified xsi:type="dcterms:W3CDTF">2017-05-26T07:11:43Z</dcterms:modified>
</cp:coreProperties>
</file>